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8" r:id="rId1"/>
  </p:sldMasterIdLst>
  <p:sldIdLst>
    <p:sldId id="257" r:id="rId2"/>
    <p:sldId id="260" r:id="rId3"/>
    <p:sldId id="287" r:id="rId4"/>
    <p:sldId id="284" r:id="rId5"/>
    <p:sldId id="286" r:id="rId6"/>
    <p:sldId id="267" r:id="rId7"/>
    <p:sldId id="288" r:id="rId8"/>
    <p:sldId id="279" r:id="rId9"/>
    <p:sldId id="280" r:id="rId10"/>
    <p:sldId id="281" r:id="rId11"/>
    <p:sldId id="283" r:id="rId12"/>
    <p:sldId id="282" r:id="rId13"/>
    <p:sldId id="269" r:id="rId14"/>
    <p:sldId id="273" r:id="rId15"/>
    <p:sldId id="290" r:id="rId16"/>
    <p:sldId id="289" r:id="rId17"/>
    <p:sldId id="275" r:id="rId18"/>
    <p:sldId id="276" r:id="rId19"/>
  </p:sldIdLst>
  <p:sldSz cx="9144000" cy="6858000" type="screen4x3"/>
  <p:notesSz cx="6858000" cy="9144000"/>
  <p:embeddedFontLst>
    <p:embeddedFont>
      <p:font typeface="Acumin Pro" panose="020B0604020202020204" charset="0"/>
      <p:regular r:id="rId20"/>
      <p:bold r:id="rId21"/>
      <p:italic r:id="rId22"/>
      <p:boldItalic r:id="rId23"/>
    </p:embeddedFont>
    <p:embeddedFont>
      <p:font typeface="Acumin Pro ExtraCondensed" panose="020B0604020202020204" charset="0"/>
      <p:regular r:id="rId24"/>
      <p:bold r:id="rId25"/>
      <p:italic r:id="rId26"/>
      <p:boldItalic r:id="rId27"/>
    </p:embeddedFont>
    <p:embeddedFont>
      <p:font typeface="Acumin Pro ExtraCondensed Smbd" panose="020B0604020202020204" charset="0"/>
      <p:regular r:id="rId28"/>
      <p:bold r:id="rId29"/>
      <p:italic r:id="rId30"/>
      <p:boldItalic r:id="rId31"/>
    </p:embeddedFont>
    <p:embeddedFont>
      <p:font typeface="Acumin Pro Medium" panose="020B0604020202020204" charset="0"/>
      <p:regular r:id="rId32"/>
      <p:italic r:id="rId33"/>
    </p:embeddedFont>
    <p:embeddedFont>
      <p:font typeface="Acumin Pro Semibold" panose="020B0604020202020204" charset="0"/>
      <p:regular r:id="rId34"/>
      <p:bold r:id="rId35"/>
      <p:italic r:id="rId36"/>
      <p:boldItalic r:id="rId37"/>
    </p:embeddedFont>
    <p:embeddedFont>
      <p:font typeface="Acumin Pro SemiCondensed" panose="020B0604020202020204" charset="0"/>
      <p:regular r:id="rId38"/>
      <p:bold r:id="rId39"/>
      <p:italic r:id="rId40"/>
      <p:boldItalic r:id="rId41"/>
    </p:embeddedFont>
    <p:embeddedFont>
      <p:font typeface="United Sans Cd Md" charset="0"/>
      <p:regular r:id="rId42"/>
    </p:embeddedFont>
    <p:embeddedFont>
      <p:font typeface="United Sans Reg Medium" panose="020B0604020202020204" charset="0"/>
      <p:regular r:id="rId4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15" autoAdjust="0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10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font" Target="fonts/font23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font" Target="fonts/font2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theme" Target="theme/theme1.xml"/><Relationship Id="rId20" Type="http://schemas.openxmlformats.org/officeDocument/2006/relationships/font" Target="fonts/font1.fntdata"/><Relationship Id="rId41" Type="http://schemas.openxmlformats.org/officeDocument/2006/relationships/font" Target="fonts/font22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ssibility Statem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PT Accessibility">
            <a:extLst>
              <a:ext uri="{FF2B5EF4-FFF2-40B4-BE49-F238E27FC236}">
                <a16:creationId xmlns:a16="http://schemas.microsoft.com/office/drawing/2014/main" id="{7218C6A0-FE47-3C49-9974-F3CABE12FB6E}"/>
              </a:ext>
            </a:extLst>
          </p:cNvPr>
          <p:cNvSpPr txBox="1"/>
          <p:nvPr userDrawn="1"/>
        </p:nvSpPr>
        <p:spPr>
          <a:xfrm>
            <a:off x="1110838" y="1877220"/>
            <a:ext cx="6128758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  <a:t>Support the Purdue University brand in your presentations by using a brand-friendly template. This template uses an accessible master layout. Please note that some changes </a:t>
            </a:r>
            <a:br>
              <a:rPr lang="en-US" dirty="0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</a:br>
            <a:r>
              <a:rPr lang="en-US" dirty="0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  <a:t>to the PowerPoint template could impact accessibility by those with disabilities. Follow the instructions provided by Microsoft Office to ensure that your PowerPoint presentations are accessible to all users: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PPT Accessibility URL" descr="PPT Accessibility URL">
            <a:extLst>
              <a:ext uri="{FF2B5EF4-FFF2-40B4-BE49-F238E27FC236}">
                <a16:creationId xmlns:a16="http://schemas.microsoft.com/office/drawing/2014/main" id="{BA1A708E-CC6F-5046-B62E-67EF72C834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0837" y="4133385"/>
            <a:ext cx="5765747" cy="754822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0" i="0" cap="none" spc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https://</a:t>
            </a:r>
            <a:r>
              <a:rPr lang="en-US" dirty="0" err="1">
                <a:solidFill>
                  <a:schemeClr val="accent1"/>
                </a:solidFill>
              </a:rPr>
              <a:t>support.office.com</a:t>
            </a:r>
            <a:r>
              <a:rPr lang="en-US" dirty="0">
                <a:solidFill>
                  <a:schemeClr val="accent1"/>
                </a:solidFill>
              </a:rPr>
              <a:t>/</a:t>
            </a:r>
            <a:r>
              <a:rPr lang="en-US" dirty="0" err="1">
                <a:solidFill>
                  <a:schemeClr val="accent1"/>
                </a:solidFill>
              </a:rPr>
              <a:t>en</a:t>
            </a:r>
            <a:r>
              <a:rPr lang="en-US" dirty="0">
                <a:solidFill>
                  <a:schemeClr val="accent1"/>
                </a:solidFill>
              </a:rPr>
              <a:t>-us/article/Make-your-PowerPoint-presentations-accessible-6f7772b2-2f33-4bd2-8ca7-dae3b2b3ef25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BC758-D59E-8E44-B1BB-3467BE203B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19" name="Date">
            <a:extLst>
              <a:ext uri="{FF2B5EF4-FFF2-40B4-BE49-F238E27FC236}">
                <a16:creationId xmlns:a16="http://schemas.microsoft.com/office/drawing/2014/main" id="{AAF94E19-ED71-7845-B4E1-5D3EA4F25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24206" y="6202177"/>
            <a:ext cx="856701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8/20/2026</a:t>
            </a:fld>
            <a:endParaRPr lang="en-US" dirty="0"/>
          </a:p>
        </p:txBody>
      </p:sp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">
            <a:extLst>
              <a:ext uri="{FF2B5EF4-FFF2-40B4-BE49-F238E27FC236}">
                <a16:creationId xmlns:a16="http://schemas.microsoft.com/office/drawing/2014/main" id="{14A543BD-A296-7346-B649-5BA64898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188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ld Background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6116" y="1626244"/>
            <a:ext cx="5933959" cy="1523494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0000"/>
              </a:lnSpc>
              <a:defRPr sz="6000" b="1" i="1" spc="0">
                <a:solidFill>
                  <a:schemeClr val="bg1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Title Slide </a:t>
            </a:r>
            <a:r>
              <a:rPr lang="en-US" dirty="0" err="1"/>
              <a:t>Acumin</a:t>
            </a:r>
            <a:r>
              <a:rPr lang="en-US" dirty="0"/>
              <a:t> Pro Extra Cond Bold Italic 60</a:t>
            </a:r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121760" y="3990084"/>
            <a:ext cx="5322202" cy="336015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Semi Cond Bold 22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25" name="Black Triangle">
            <a:extLst>
              <a:ext uri="{FF2B5EF4-FFF2-40B4-BE49-F238E27FC236}">
                <a16:creationId xmlns:a16="http://schemas.microsoft.com/office/drawing/2014/main" id="{B39FD579-3334-AA49-8C7F-768033BE0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7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8/20/2026</a:t>
            </a:fld>
            <a:endParaRPr lang="en-US" dirty="0"/>
          </a:p>
        </p:txBody>
      </p:sp>
      <p:cxnSp>
        <p:nvCxnSpPr>
          <p:cNvPr id="33" name="Line">
            <a:extLst>
              <a:ext uri="{FF2B5EF4-FFF2-40B4-BE49-F238E27FC236}">
                <a16:creationId xmlns:a16="http://schemas.microsoft.com/office/drawing/2014/main" id="{E61121D3-034C-A148-89AD-C240C1E7F6F7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"/>
          <p:cNvSpPr>
            <a:spLocks noGrp="1"/>
          </p:cNvSpPr>
          <p:nvPr>
            <p:ph type="sldNum" sz="quarter" idx="12"/>
          </p:nvPr>
        </p:nvSpPr>
        <p:spPr>
          <a:xfrm>
            <a:off x="8410660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41A4344-9636-3240-BE56-2905931448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02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8" pos="6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lack Bar">
            <a:extLst>
              <a:ext uri="{FF2B5EF4-FFF2-40B4-BE49-F238E27FC236}">
                <a16:creationId xmlns:a16="http://schemas.microsoft.com/office/drawing/2014/main" id="{6283C7A5-FA96-634B-82F6-99BF44D20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51244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Title </a:t>
            </a:r>
            <a:r>
              <a:rPr lang="en-US" dirty="0" err="1"/>
              <a:t>Acumin</a:t>
            </a:r>
            <a:r>
              <a:rPr lang="en-US" dirty="0"/>
              <a:t> Pro Extra Cond Bold Italic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213" y="1345166"/>
            <a:ext cx="5491495" cy="341599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Semi Cond Bold 22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25" name="Body Text">
            <a:extLst>
              <a:ext uri="{FF2B5EF4-FFF2-40B4-BE49-F238E27FC236}">
                <a16:creationId xmlns:a16="http://schemas.microsoft.com/office/drawing/2014/main" id="{9F798712-4535-8340-942F-27FFD5E3FE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1465" y="1962540"/>
            <a:ext cx="5524500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</p:txBody>
      </p:sp>
      <p:sp>
        <p:nvSpPr>
          <p:cNvPr id="28" name="Date">
            <a:extLst>
              <a:ext uri="{FF2B5EF4-FFF2-40B4-BE49-F238E27FC236}">
                <a16:creationId xmlns:a16="http://schemas.microsoft.com/office/drawing/2014/main" id="{32B67432-75BE-B145-B884-FF16D239EA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02587" y="6202177"/>
            <a:ext cx="77832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8/20/2026</a:t>
            </a:fld>
            <a:endParaRPr lang="en-US" dirty="0"/>
          </a:p>
        </p:txBody>
      </p:sp>
      <p:cxnSp>
        <p:nvCxnSpPr>
          <p:cNvPr id="30" name="Line">
            <a:extLst>
              <a:ext uri="{FF2B5EF4-FFF2-40B4-BE49-F238E27FC236}">
                <a16:creationId xmlns:a16="http://schemas.microsoft.com/office/drawing/2014/main" id="{58350E96-57A4-414B-9B8B-1430C2B4D38E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">
            <a:extLst>
              <a:ext uri="{FF2B5EF4-FFF2-40B4-BE49-F238E27FC236}">
                <a16:creationId xmlns:a16="http://schemas.microsoft.com/office/drawing/2014/main" id="{49E8753C-A442-034F-B0F4-92D22B324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1337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EC7FD0C-6FE9-F549-9789-857EA3F319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54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32">
          <p15:clr>
            <a:srgbClr val="FBAE40"/>
          </p15:clr>
        </p15:guide>
        <p15:guide id="7" pos="984">
          <p15:clr>
            <a:srgbClr val="FBAE40"/>
          </p15:clr>
        </p15:guide>
        <p15:guide id="8" pos="696">
          <p15:clr>
            <a:srgbClr val="FBAE40"/>
          </p15:clr>
        </p15:guide>
        <p15:guide id="9" pos="11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 &amp; Pic/Char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lack Bar">
            <a:extLst>
              <a:ext uri="{FF2B5EF4-FFF2-40B4-BE49-F238E27FC236}">
                <a16:creationId xmlns:a16="http://schemas.microsoft.com/office/drawing/2014/main" id="{87C91AFD-CCD5-AA40-82FE-4B69C6151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73768DE6-FB80-874D-8DE0-986B46F1FD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51244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Title </a:t>
            </a:r>
            <a:r>
              <a:rPr lang="en-US" dirty="0" err="1"/>
              <a:t>Acumin</a:t>
            </a:r>
            <a:r>
              <a:rPr lang="en-US" dirty="0"/>
              <a:t> Pro Extra Cond Bold Italic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679" y="1345166"/>
            <a:ext cx="5466371" cy="338554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Semi Cond Bold 22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4B5CCD19-DE21-294C-8B0B-3103725AE0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8501" y="1917388"/>
            <a:ext cx="3443499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0" name="Picture or Chart" descr="Picture or Chart">
            <a:extLst>
              <a:ext uri="{FF2B5EF4-FFF2-40B4-BE49-F238E27FC236}">
                <a16:creationId xmlns:a16="http://schemas.microsoft.com/office/drawing/2014/main" id="{699BD747-48B6-2547-8F7C-25A44594F6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65675" y="1920875"/>
            <a:ext cx="3965575" cy="2982913"/>
          </a:xfrm>
        </p:spPr>
        <p:txBody>
          <a:bodyPr lIns="0" tIns="0" rIns="0" bIns="0" anchor="ctr" anchorCtr="0"/>
          <a:lstStyle>
            <a:lvl1pPr algn="ctr">
              <a:defRPr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4pPr marL="685800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Insert picture or chart here</a:t>
            </a:r>
          </a:p>
        </p:txBody>
      </p:sp>
      <p:sp>
        <p:nvSpPr>
          <p:cNvPr id="23" name="Date">
            <a:extLst>
              <a:ext uri="{FF2B5EF4-FFF2-40B4-BE49-F238E27FC236}">
                <a16:creationId xmlns:a16="http://schemas.microsoft.com/office/drawing/2014/main" id="{CF069E70-AF49-2042-836A-1CC5C09B9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37270" y="6202177"/>
            <a:ext cx="84363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8/20/2026</a:t>
            </a:fld>
            <a:endParaRPr lang="en-US" dirty="0"/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BCC405A1-23C8-8E4E-940E-49CA3B709385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">
            <a:extLst>
              <a:ext uri="{FF2B5EF4-FFF2-40B4-BE49-F238E27FC236}">
                <a16:creationId xmlns:a16="http://schemas.microsoft.com/office/drawing/2014/main" id="{50D54855-2B56-7D4D-BC1F-BBB8B58B9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1337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6CDF66D-338D-1041-A82A-FAECF8B38E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464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" descr="Description of Picture">
            <a:extLst>
              <a:ext uri="{FF2B5EF4-FFF2-40B4-BE49-F238E27FC236}">
                <a16:creationId xmlns:a16="http://schemas.microsoft.com/office/drawing/2014/main" id="{B6A7C9B5-3617-0144-A4ED-16186741E8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1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hoto Caption">
            <a:extLst>
              <a:ext uri="{FF2B5EF4-FFF2-40B4-BE49-F238E27FC236}">
                <a16:creationId xmlns:a16="http://schemas.microsoft.com/office/drawing/2014/main" id="{0D6DAF39-EE35-6843-807B-FF770BE212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381000" y="304800"/>
            <a:ext cx="2879168" cy="125342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1" i="0" cap="none" spc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Brief photo caption. Place in top left or right corner. </a:t>
            </a:r>
            <a:r>
              <a:rPr lang="en-US" dirty="0" err="1"/>
              <a:t>Acumin</a:t>
            </a:r>
            <a:r>
              <a:rPr lang="en-US" dirty="0"/>
              <a:t> Pro Bold 18 pt. Make text black or white for legibility.</a:t>
            </a:r>
          </a:p>
        </p:txBody>
      </p:sp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19" name="Date">
            <a:extLst>
              <a:ext uri="{FF2B5EF4-FFF2-40B4-BE49-F238E27FC236}">
                <a16:creationId xmlns:a16="http://schemas.microsoft.com/office/drawing/2014/main" id="{AAF94E19-ED71-7845-B4E1-5D3EA4F25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24207" y="6202177"/>
            <a:ext cx="856700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8/20/2026</a:t>
            </a:fld>
            <a:endParaRPr lang="en-US" dirty="0"/>
          </a:p>
        </p:txBody>
      </p:sp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">
            <a:extLst>
              <a:ext uri="{FF2B5EF4-FFF2-40B4-BE49-F238E27FC236}">
                <a16:creationId xmlns:a16="http://schemas.microsoft.com/office/drawing/2014/main" id="{14A543BD-A296-7346-B649-5BA64898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D1B7735-DBE9-4B49-A2F7-5DC8ED0C8B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58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2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Fact/High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ld Background">
            <a:extLst>
              <a:ext uri="{FF2B5EF4-FFF2-40B4-BE49-F238E27FC236}">
                <a16:creationId xmlns:a16="http://schemas.microsoft.com/office/drawing/2014/main" id="{5CCAEC11-865D-CB4B-88E8-5AF51FB37FBE}"/>
              </a:ext>
            </a:extLst>
          </p:cNvPr>
          <p:cNvSpPr/>
          <p:nvPr/>
        </p:nvSpPr>
        <p:spPr>
          <a:xfrm>
            <a:off x="0" y="0"/>
            <a:ext cx="9143999" cy="68522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ading">
            <a:extLst>
              <a:ext uri="{FF2B5EF4-FFF2-40B4-BE49-F238E27FC236}">
                <a16:creationId xmlns:a16="http://schemas.microsoft.com/office/drawing/2014/main" id="{4D7D7E43-151C-6148-8D70-1135C4C4B7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2170159" y="1466566"/>
            <a:ext cx="4814498" cy="1210973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ctr">
              <a:defRPr sz="8600" b="0" i="0" cap="none" spc="0">
                <a:solidFill>
                  <a:schemeClr val="accent2"/>
                </a:solidFill>
                <a:latin typeface="United Sans Reg Medium" pitchFamily="2" charset="77"/>
              </a:defRPr>
            </a:lvl1pPr>
          </a:lstStyle>
          <a:p>
            <a:r>
              <a:rPr lang="en-US" dirty="0"/>
              <a:t>123</a:t>
            </a:r>
          </a:p>
        </p:txBody>
      </p:sp>
      <p:sp>
        <p:nvSpPr>
          <p:cNvPr id="20" name="Black Bar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1986208" y="2744421"/>
            <a:ext cx="5179092" cy="4409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ubhead">
            <a:extLst>
              <a:ext uri="{FF2B5EF4-FFF2-40B4-BE49-F238E27FC236}">
                <a16:creationId xmlns:a16="http://schemas.microsoft.com/office/drawing/2014/main" id="{0B79470A-88E7-9241-9D11-9A69D7623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6207" y="2706475"/>
            <a:ext cx="5171597" cy="553998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3600" b="1" i="0" spc="300">
                <a:solidFill>
                  <a:schemeClr val="accent4"/>
                </a:solidFill>
                <a:latin typeface="United Sans Cd Md" pitchFamily="50" charset="0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TOPIC OR TITLE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BD416322-CF1A-F143-B2A9-844B608C50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56451" y="3540352"/>
            <a:ext cx="5008850" cy="1122744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normalizeH="0" baseline="0">
                <a:solidFill>
                  <a:schemeClr val="bg1"/>
                </a:solidFill>
                <a:latin typeface="Acumin Pro Medium" panose="020B0504020202020204" pitchFamily="34" charset="77"/>
              </a:defRPr>
            </a:lvl1pPr>
          </a:lstStyle>
          <a:p>
            <a:pPr lvl="0"/>
            <a:r>
              <a:rPr lang="en-US" dirty="0"/>
              <a:t>Fact or highlight. </a:t>
            </a:r>
            <a:r>
              <a:rPr lang="en-US" dirty="0" err="1"/>
              <a:t>Acumin</a:t>
            </a:r>
            <a:r>
              <a:rPr lang="en-US" dirty="0"/>
              <a:t> Pro Medium 24 pt. Keep it short with bite-size chunks of information.</a:t>
            </a:r>
          </a:p>
        </p:txBody>
      </p:sp>
      <p:pic>
        <p:nvPicPr>
          <p:cNvPr id="24" name="Gold Triangle">
            <a:extLst>
              <a:ext uri="{FF2B5EF4-FFF2-40B4-BE49-F238E27FC236}">
                <a16:creationId xmlns:a16="http://schemas.microsoft.com/office/drawing/2014/main" id="{4DC803D7-BDE8-2740-B36D-EB98236EB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25" name="Date">
            <a:extLst>
              <a:ext uri="{FF2B5EF4-FFF2-40B4-BE49-F238E27FC236}">
                <a16:creationId xmlns:a16="http://schemas.microsoft.com/office/drawing/2014/main" id="{A7492D50-D618-9F40-B9F2-9B08441829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5646" y="6202177"/>
            <a:ext cx="765261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8/20/2026</a:t>
            </a:fld>
            <a:endParaRPr lang="en-US" dirty="0"/>
          </a:p>
        </p:txBody>
      </p:sp>
      <p:cxnSp>
        <p:nvCxnSpPr>
          <p:cNvPr id="27" name="Line">
            <a:extLst>
              <a:ext uri="{FF2B5EF4-FFF2-40B4-BE49-F238E27FC236}">
                <a16:creationId xmlns:a16="http://schemas.microsoft.com/office/drawing/2014/main" id="{8F96F97C-D2D6-7949-BDC5-C0B91FB918BD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">
            <a:extLst>
              <a:ext uri="{FF2B5EF4-FFF2-40B4-BE49-F238E27FC236}">
                <a16:creationId xmlns:a16="http://schemas.microsoft.com/office/drawing/2014/main" id="{8E13B548-F076-CF46-A887-15D7D486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7FF972F-4130-074A-B1C3-73BFFC6CC6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93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orient="horz" pos="1008">
          <p15:clr>
            <a:srgbClr val="FBAE40"/>
          </p15:clr>
        </p15:guide>
        <p15:guide id="8" orient="horz" pos="14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ld Background">
            <a:extLst>
              <a:ext uri="{FF2B5EF4-FFF2-40B4-BE49-F238E27FC236}">
                <a16:creationId xmlns:a16="http://schemas.microsoft.com/office/drawing/2014/main" id="{F59025A6-822F-2D44-9F31-61A4A63F5C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089144" y="1557666"/>
            <a:ext cx="5500897" cy="85408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6000" b="1" i="1" spc="0">
                <a:solidFill>
                  <a:schemeClr val="bg1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00775FC-E9E4-FF46-A522-92CC39196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7311" y="2578489"/>
            <a:ext cx="5500891" cy="880790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 dirty="0"/>
              <a:t>Conclusion, call to action or contact information.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</p:txBody>
      </p:sp>
      <p:pic>
        <p:nvPicPr>
          <p:cNvPr id="21" name="Black Triangle">
            <a:extLst>
              <a:ext uri="{FF2B5EF4-FFF2-40B4-BE49-F238E27FC236}">
                <a16:creationId xmlns:a16="http://schemas.microsoft.com/office/drawing/2014/main" id="{237F821D-D4B4-C442-814B-E1605BD75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22" name="Date">
            <a:extLst>
              <a:ext uri="{FF2B5EF4-FFF2-40B4-BE49-F238E27FC236}">
                <a16:creationId xmlns:a16="http://schemas.microsoft.com/office/drawing/2014/main" id="{F8CD2E15-DFA2-0F4C-8839-A9AD4504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3394" y="6202177"/>
            <a:ext cx="817513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8/20/2026</a:t>
            </a:fld>
            <a:endParaRPr lang="en-US" dirty="0"/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A45DD0F1-B8FD-0047-817A-E2982F127A6A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">
            <a:extLst>
              <a:ext uri="{FF2B5EF4-FFF2-40B4-BE49-F238E27FC236}">
                <a16:creationId xmlns:a16="http://schemas.microsoft.com/office/drawing/2014/main" id="{ACFC5D5C-1C9B-F148-A910-72ADDA93A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A3B79D6-A9F6-0445-970F-F4D8E92445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91" y="6046656"/>
            <a:ext cx="3560593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2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15646" y="6202177"/>
            <a:ext cx="765261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3384" y="6219163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33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FF833F-712C-324A-8187-5455C581BDBA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33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09" r:id="rId2"/>
    <p:sldLayoutId id="2147483720" r:id="rId3"/>
    <p:sldLayoutId id="2147483721" r:id="rId4"/>
    <p:sldLayoutId id="2147483722" r:id="rId5"/>
    <p:sldLayoutId id="2147483723" r:id="rId6"/>
    <p:sldLayoutId id="2147483724" r:id="rId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4056">
          <p15:clr>
            <a:srgbClr val="F26B43"/>
          </p15:clr>
        </p15:guide>
        <p15:guide id="4" orient="horz" pos="39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gineering.purdue.edu/online/courses" TargetMode="External"/><Relationship Id="rId2" Type="http://schemas.openxmlformats.org/officeDocument/2006/relationships/hyperlink" Target="https://www.purdue.edu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gineering.purdue.edu/ME/Graduate/OnCampus/Registrati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urduemegrad.blog/" TargetMode="External"/><Relationship Id="rId2" Type="http://schemas.openxmlformats.org/officeDocument/2006/relationships/hyperlink" Target="https://engineering.purdue.edu/ME/Graduate/OnCampus/PlanOfStudy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gineering.purdue.edu/ME/Graduate/OnCampus/PlanOfStudy/AdvisoryCommitte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gineering.purdue.edu/ME/Graduate/OnCampus/Exams" TargetMode="External"/><Relationship Id="rId2" Type="http://schemas.openxmlformats.org/officeDocument/2006/relationships/hyperlink" Target="https://engineering.purdue.edu/ME/Graduate/Prospective/DegreesOffered#DirectPhD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ngineering.purdue.edu/ME/Graduate/OnCampus/Funding/Awards" TargetMode="External"/><Relationship Id="rId3" Type="http://schemas.openxmlformats.org/officeDocument/2006/relationships/hyperlink" Target="https://engineering.purdue.edu/Engr/Academics/Graduate/ProfessionalDevelopment/conference-travel-grants" TargetMode="External"/><Relationship Id="rId7" Type="http://schemas.openxmlformats.org/officeDocument/2006/relationships/hyperlink" Target="https://www.purdue.edu/academics/ogsps/fellowship/funding-resources-for-students/fellowships/" TargetMode="External"/><Relationship Id="rId2" Type="http://schemas.openxmlformats.org/officeDocument/2006/relationships/hyperlink" Target="https://www.purdue.edu/dfa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gineering.purdue.edu/Engr/Academics/Graduate/fellowship-list" TargetMode="External"/><Relationship Id="rId5" Type="http://schemas.openxmlformats.org/officeDocument/2006/relationships/hyperlink" Target="https://www.purdue.edu/academics/ogsps/fellowship/grants/" TargetMode="External"/><Relationship Id="rId4" Type="http://schemas.openxmlformats.org/officeDocument/2006/relationships/hyperlink" Target="https://purduegradstudents.com/" TargetMode="External"/><Relationship Id="rId9" Type="http://schemas.openxmlformats.org/officeDocument/2006/relationships/hyperlink" Target="https://purduemegrad.blo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gineering.purdue.edu/ME/Graduate/OnCampus/AcademicRequirements" TargetMode="External"/><Relationship Id="rId2" Type="http://schemas.openxmlformats.org/officeDocument/2006/relationships/hyperlink" Target="https://www.purdue.edu/academics/ogsps/research/rcr/index.php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urduemegrad.blog/" TargetMode="External"/><Relationship Id="rId5" Type="http://schemas.openxmlformats.org/officeDocument/2006/relationships/hyperlink" Target="https://engineering.purdue.edu/ME/AboutUs/Safety" TargetMode="External"/><Relationship Id="rId4" Type="http://schemas.openxmlformats.org/officeDocument/2006/relationships/hyperlink" Target="https://engineering.purdue.edu/ME/Graduate/OnCampus/TimeLimit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gradadm@purdue.edu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urdue.edu/gpp/iss/federal-updates/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urdue.edu/academics/ogsps/professional-development/" TargetMode="External"/><Relationship Id="rId3" Type="http://schemas.openxmlformats.org/officeDocument/2006/relationships/hyperlink" Target="mailto:mebo@groups.purdue.edu" TargetMode="External"/><Relationship Id="rId7" Type="http://schemas.openxmlformats.org/officeDocument/2006/relationships/hyperlink" Target="https://www.purdue.edu/academics/ogsps/fellowship/funding-resources-for-students/fellowships/" TargetMode="External"/><Relationship Id="rId12" Type="http://schemas.openxmlformats.org/officeDocument/2006/relationships/hyperlink" Target="https://www.purdue.edu/odos/sls/index.html" TargetMode="External"/><Relationship Id="rId2" Type="http://schemas.openxmlformats.org/officeDocument/2006/relationships/hyperlink" Target="https://engineering.purdue.edu/ME/Graduat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purdue.edu/studentemployment/site/" TargetMode="External"/><Relationship Id="rId11" Type="http://schemas.openxmlformats.org/officeDocument/2006/relationships/hyperlink" Target="https://www.cco.purdue.edu/" TargetMode="External"/><Relationship Id="rId5" Type="http://schemas.openxmlformats.org/officeDocument/2006/relationships/hyperlink" Target="https://www.purdue.edu/push/" TargetMode="External"/><Relationship Id="rId10" Type="http://schemas.openxmlformats.org/officeDocument/2006/relationships/hyperlink" Target="https://www.opp.purdue.edu/" TargetMode="External"/><Relationship Id="rId4" Type="http://schemas.openxmlformats.org/officeDocument/2006/relationships/hyperlink" Target="mailto:engremployment@purdue.edu" TargetMode="External"/><Relationship Id="rId9" Type="http://schemas.openxmlformats.org/officeDocument/2006/relationships/hyperlink" Target="https://owl.purdue.edu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urdue.edu/parking/green_benefits/campus-transit.html" TargetMode="External"/><Relationship Id="rId3" Type="http://schemas.openxmlformats.org/officeDocument/2006/relationships/hyperlink" Target="https://www.purdue.edu/odos/resources/centers-programs.html" TargetMode="External"/><Relationship Id="rId7" Type="http://schemas.openxmlformats.org/officeDocument/2006/relationships/hyperlink" Target="https://www.purdue.edu/auxiliary-services/indianapolis/index.php" TargetMode="External"/><Relationship Id="rId2" Type="http://schemas.openxmlformats.org/officeDocument/2006/relationships/hyperlink" Target="https://engineering.purdue.edu/Wi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purdue.edu/caps/" TargetMode="External"/><Relationship Id="rId5" Type="http://schemas.openxmlformats.org/officeDocument/2006/relationships/hyperlink" Target="https://www.purdue.edu/drc/" TargetMode="External"/><Relationship Id="rId4" Type="http://schemas.openxmlformats.org/officeDocument/2006/relationships/hyperlink" Target="https://www.purdue.edu/veteran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sltague@purdue.edu" TargetMode="External"/><Relationship Id="rId3" Type="http://schemas.openxmlformats.org/officeDocument/2006/relationships/image" Target="../media/image6.png"/><Relationship Id="rId7" Type="http://schemas.openxmlformats.org/officeDocument/2006/relationships/hyperlink" Target="mailto:xiaomin@purdue.edu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nkey@purdue.edu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hyperlink" Target="mailto:celwell@purdue.ed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ngremployment@purdue.edu" TargetMode="External"/><Relationship Id="rId2" Type="http://schemas.openxmlformats.org/officeDocument/2006/relationships/hyperlink" Target="https://engineering.purdue.edu/Engr/AboutUs/Administration/BusinessOffice/employment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engremployment@purdrue.edu" TargetMode="External"/><Relationship Id="rId7" Type="http://schemas.openxmlformats.org/officeDocument/2006/relationships/hyperlink" Target="https://engineering.purdue.edu/Engr/AboutUs/Administration/BusinessOffice" TargetMode="External"/><Relationship Id="rId2" Type="http://schemas.openxmlformats.org/officeDocument/2006/relationships/hyperlink" Target="mailto:mebo@groups.purdue.edu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hr@purdue.edu" TargetMode="External"/><Relationship Id="rId5" Type="http://schemas.openxmlformats.org/officeDocument/2006/relationships/hyperlink" Target="mailto:purduetravel@purdue.edu" TargetMode="External"/><Relationship Id="rId4" Type="http://schemas.openxmlformats.org/officeDocument/2006/relationships/hyperlink" Target="mailto:engrprocure@purdue.edu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gineering.purdue.edu/ME/Graduate/OnCampus/PlanOfStudy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rdue.edu/registrar/calendars/" TargetMode="External"/><Relationship Id="rId2" Type="http://schemas.openxmlformats.org/officeDocument/2006/relationships/hyperlink" Target="https://www.purdue.edu/push/Immunization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C6DAED2-C73D-2443-84E6-FD89A1066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722" y="689097"/>
            <a:ext cx="6535924" cy="2968826"/>
          </a:xfrm>
        </p:spPr>
        <p:txBody>
          <a:bodyPr/>
          <a:lstStyle/>
          <a:p>
            <a:r>
              <a:rPr lang="en-US" dirty="0"/>
              <a:t>Fall 2026 Mechanical Engineering NEW Graduate STUDENT orientation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4021E30B-3F73-3D4B-B22E-DFCD13F098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116" y="5062479"/>
            <a:ext cx="5322202" cy="805349"/>
          </a:xfrm>
        </p:spPr>
        <p:txBody>
          <a:bodyPr/>
          <a:lstStyle/>
          <a:p>
            <a:r>
              <a:rPr lang="en-US" dirty="0"/>
              <a:t>ME Grad Office</a:t>
            </a:r>
          </a:p>
          <a:p>
            <a:r>
              <a:rPr lang="en-US" dirty="0"/>
              <a:t>MEgradoffice@purdue.edu</a:t>
            </a:r>
          </a:p>
        </p:txBody>
      </p:sp>
      <p:sp>
        <p:nvSpPr>
          <p:cNvPr id="4" name="Date">
            <a:extLst>
              <a:ext uri="{FF2B5EF4-FFF2-40B4-BE49-F238E27FC236}">
                <a16:creationId xmlns:a16="http://schemas.microsoft.com/office/drawing/2014/main" id="{4EEC893F-2E6E-8648-8011-345CAE344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0552" y="6202177"/>
            <a:ext cx="830355" cy="323968"/>
          </a:xfrm>
        </p:spPr>
        <p:txBody>
          <a:bodyPr/>
          <a:lstStyle/>
          <a:p>
            <a:fld id="{049DC8E1-D369-0F48-9062-BB068AFD07CE}" type="datetime1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C6C36F4-D49A-904E-968D-C3A9784AB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743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Course Registration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6161" y="1251045"/>
            <a:ext cx="7567213" cy="4683589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sz="2300" b="1" dirty="0"/>
              <a:t>Find course schedules:</a:t>
            </a:r>
          </a:p>
          <a:p>
            <a:pPr lvl="0"/>
            <a:r>
              <a:rPr lang="en-US" sz="2100" dirty="0">
                <a:hlinkClick r:id="rId2"/>
              </a:rPr>
              <a:t>myPurdue</a:t>
            </a:r>
            <a:r>
              <a:rPr lang="en-US" sz="2100" dirty="0"/>
              <a:t> &gt; Course Catalog Resources &gt; Schedule of Classes   ***business school course registration survey for PMP only</a:t>
            </a:r>
          </a:p>
          <a:p>
            <a:pPr lvl="0"/>
            <a:r>
              <a:rPr lang="en-US" sz="2100" dirty="0">
                <a:hlinkClick r:id="rId3"/>
              </a:rPr>
              <a:t>Distance course list</a:t>
            </a:r>
            <a:endParaRPr lang="en-US" sz="2100" dirty="0"/>
          </a:p>
          <a:p>
            <a:pPr marL="0" lvl="0" indent="0">
              <a:buNone/>
            </a:pPr>
            <a:endParaRPr lang="en-US" sz="2100" dirty="0"/>
          </a:p>
          <a:p>
            <a:pPr marL="0" lvl="0" indent="0">
              <a:buNone/>
            </a:pPr>
            <a:r>
              <a:rPr lang="en-US" sz="2100" dirty="0"/>
              <a:t>Select PWL for online &amp; West Lafayette location, PIN for Indy location on scheduling assistant</a:t>
            </a:r>
          </a:p>
          <a:p>
            <a:pPr marL="0" lvl="0" indent="0">
              <a:buNone/>
            </a:pPr>
            <a:endParaRPr lang="en-US" sz="2300" b="1" dirty="0"/>
          </a:p>
          <a:p>
            <a:pPr marL="0" lvl="0" indent="0">
              <a:buNone/>
            </a:pPr>
            <a:r>
              <a:rPr lang="en-US" sz="2300" b="1" dirty="0"/>
              <a:t>Which section to choose:</a:t>
            </a:r>
            <a:endParaRPr lang="en-US" sz="2300" dirty="0"/>
          </a:p>
          <a:p>
            <a:pPr marL="0" lvl="0" indent="0">
              <a:buNone/>
            </a:pPr>
            <a:r>
              <a:rPr lang="en-US" sz="2100" dirty="0">
                <a:highlight>
                  <a:srgbClr val="FFFF00"/>
                </a:highlight>
              </a:rPr>
              <a:t>See offering campus</a:t>
            </a:r>
          </a:p>
          <a:p>
            <a:pPr marL="0" lv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100" b="1" dirty="0"/>
              <a:t>West Lafayette or Indianapolis </a:t>
            </a:r>
            <a:r>
              <a:rPr lang="en-US" sz="2100" dirty="0"/>
              <a:t>– showing classroom, schedule type can be lecture/laboratory/individual study/research, for residential students</a:t>
            </a:r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100" b="1" dirty="0">
                <a:solidFill>
                  <a:srgbClr val="000000"/>
                </a:solidFill>
              </a:rPr>
              <a:t>West Lafayette </a:t>
            </a:r>
            <a:r>
              <a:rPr lang="en-US" sz="2100" dirty="0">
                <a:solidFill>
                  <a:srgbClr val="000000"/>
                </a:solidFill>
              </a:rPr>
              <a:t>– showing distance learning as schedule type, for residential students to access lectures online but take exams in person, instructor’s approval </a:t>
            </a:r>
            <a:r>
              <a:rPr lang="en-US" sz="2100" i="1" dirty="0">
                <a:solidFill>
                  <a:srgbClr val="000000"/>
                </a:solidFill>
              </a:rPr>
              <a:t>(internship/other needs)</a:t>
            </a:r>
            <a:endParaRPr lang="en-US" sz="2100" i="1" dirty="0"/>
          </a:p>
          <a:p>
            <a:pPr marL="0" lv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100" b="1" dirty="0"/>
              <a:t>West Lafayette Continuing Ed </a:t>
            </a:r>
            <a:r>
              <a:rPr lang="en-US" sz="2100" dirty="0"/>
              <a:t>– showing distance learning as schedule type, for online program students only.</a:t>
            </a:r>
          </a:p>
          <a:p>
            <a:pPr marL="0" lvl="0" indent="0">
              <a:buNone/>
            </a:pPr>
            <a:endParaRPr lang="en-US" sz="2100" dirty="0"/>
          </a:p>
          <a:p>
            <a:pPr marL="0" lvl="0" indent="0">
              <a:buNone/>
            </a:pPr>
            <a:r>
              <a:rPr lang="en-US" sz="2100" dirty="0">
                <a:solidFill>
                  <a:srgbClr val="FF0000"/>
                </a:solidFill>
              </a:rPr>
              <a:t>PMP students can’t take business school courses online!</a:t>
            </a:r>
          </a:p>
          <a:p>
            <a:pPr marL="0" lvl="0" indent="0">
              <a:buNone/>
            </a:pPr>
            <a:endParaRPr lang="en-US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sz="2000" dirty="0"/>
              <a:t>Read ME </a:t>
            </a:r>
            <a:r>
              <a:rPr lang="en-US" sz="2000" dirty="0">
                <a:hlinkClick r:id="rId4"/>
              </a:rPr>
              <a:t>Register for Classes </a:t>
            </a:r>
            <a:r>
              <a:rPr lang="en-US" sz="2000" dirty="0"/>
              <a:t>webpage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A89144A8-6334-C146-B40F-BF5885E42C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700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Plan of Study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6161" y="1251046"/>
            <a:ext cx="7567213" cy="412303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Timeline:</a:t>
            </a:r>
          </a:p>
          <a:p>
            <a:r>
              <a:rPr lang="en-US" dirty="0"/>
              <a:t>Plan of Study generator opens in the 3</a:t>
            </a:r>
            <a:r>
              <a:rPr lang="en-US" baseline="30000" dirty="0"/>
              <a:t>rd</a:t>
            </a:r>
            <a:r>
              <a:rPr lang="en-US" dirty="0"/>
              <a:t> week of semester, must submit POS before the end of the 6</a:t>
            </a:r>
            <a:r>
              <a:rPr lang="en-US" baseline="30000" dirty="0"/>
              <a:t>th</a:t>
            </a:r>
            <a:r>
              <a:rPr lang="en-US" dirty="0"/>
              <a:t> week</a:t>
            </a:r>
          </a:p>
          <a:p>
            <a:r>
              <a:rPr lang="en-US" dirty="0"/>
              <a:t>See submission instructions at ME </a:t>
            </a:r>
            <a:r>
              <a:rPr lang="en-US" dirty="0">
                <a:hlinkClick r:id="rId2"/>
              </a:rPr>
              <a:t>Plan of Study </a:t>
            </a:r>
            <a:r>
              <a:rPr lang="en-US" dirty="0"/>
              <a:t>webpage </a:t>
            </a:r>
          </a:p>
          <a:p>
            <a:r>
              <a:rPr lang="en-US" dirty="0"/>
              <a:t>POS </a:t>
            </a:r>
            <a:r>
              <a:rPr lang="en-US" dirty="0">
                <a:hlinkClick r:id="rId3"/>
              </a:rPr>
              <a:t>virtual meeting </a:t>
            </a:r>
            <a:r>
              <a:rPr lang="en-US" dirty="0"/>
              <a:t>on Sept. 3</a:t>
            </a:r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b="1" dirty="0"/>
              <a:t>Advisory Committee:</a:t>
            </a:r>
          </a:p>
          <a:p>
            <a:pPr lvl="0"/>
            <a:r>
              <a:rPr lang="en-US" dirty="0"/>
              <a:t>MS non-thesis (online/PMP) – 1 chair</a:t>
            </a:r>
          </a:p>
          <a:p>
            <a:pPr marL="0" lvl="0" indent="0">
              <a:buNone/>
            </a:pPr>
            <a:r>
              <a:rPr lang="en-US" sz="1400" dirty="0"/>
              <a:t>Prof. Nicole Key for PMP/online, Prof. Chris Finch for MSPE, Prof. John Eric Goff for Sports</a:t>
            </a:r>
          </a:p>
          <a:p>
            <a:pPr marL="0" lvl="0" indent="0">
              <a:buNone/>
            </a:pPr>
            <a:r>
              <a:rPr lang="en-US" sz="1400" dirty="0"/>
              <a:t>    </a:t>
            </a:r>
          </a:p>
          <a:p>
            <a:pPr lvl="0"/>
            <a:r>
              <a:rPr lang="en-US" dirty="0"/>
              <a:t>MS thesis – at least 3 in total</a:t>
            </a:r>
          </a:p>
          <a:p>
            <a:pPr lvl="0"/>
            <a:r>
              <a:rPr lang="en-US" dirty="0"/>
              <a:t>PhD/D-PhD – at least 4 in total</a:t>
            </a:r>
          </a:p>
          <a:p>
            <a:r>
              <a:rPr lang="en-US" dirty="0"/>
              <a:t>Check </a:t>
            </a:r>
            <a:r>
              <a:rPr lang="en-US" dirty="0">
                <a:hlinkClick r:id="rId4"/>
              </a:rPr>
              <a:t>Advisory</a:t>
            </a:r>
            <a:r>
              <a:rPr lang="en-US" dirty="0"/>
              <a:t> webpage</a:t>
            </a:r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A89144A8-6334-C146-B40F-BF5885E42C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191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Path to PhD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5259" y="1251046"/>
            <a:ext cx="7567213" cy="4540154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en-US" b="1" dirty="0"/>
              <a:t>Internal PhD Application</a:t>
            </a:r>
          </a:p>
          <a:p>
            <a:r>
              <a:rPr lang="en-US" dirty="0"/>
              <a:t>Identify advisor</a:t>
            </a:r>
          </a:p>
          <a:p>
            <a:pPr lvl="0"/>
            <a:r>
              <a:rPr lang="en-US" dirty="0">
                <a:solidFill>
                  <a:srgbClr val="000000"/>
                </a:solidFill>
              </a:rPr>
              <a:t>Apply in your last MS semester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>
                <a:hlinkClick r:id="rId2"/>
              </a:rPr>
              <a:t>D-PhD Application</a:t>
            </a:r>
            <a:endParaRPr lang="en-US" b="1" dirty="0"/>
          </a:p>
          <a:p>
            <a:r>
              <a:rPr lang="en-US" dirty="0"/>
              <a:t>Identify advisor</a:t>
            </a:r>
          </a:p>
          <a:p>
            <a:r>
              <a:rPr lang="en-US" dirty="0"/>
              <a:t>Minimum GPA 3.4</a:t>
            </a:r>
          </a:p>
          <a:p>
            <a:pPr lvl="0"/>
            <a:r>
              <a:rPr lang="en-US" dirty="0">
                <a:solidFill>
                  <a:srgbClr val="000000"/>
                </a:solidFill>
              </a:rPr>
              <a:t>Apply after completed 12 </a:t>
            </a:r>
            <a:r>
              <a:rPr lang="en-US" dirty="0" err="1">
                <a:solidFill>
                  <a:srgbClr val="000000"/>
                </a:solidFill>
              </a:rPr>
              <a:t>crs</a:t>
            </a:r>
            <a:r>
              <a:rPr lang="en-US" dirty="0">
                <a:solidFill>
                  <a:srgbClr val="000000"/>
                </a:solidFill>
              </a:rPr>
              <a:t>. of POS coursework but before 2 years from admission term</a:t>
            </a:r>
            <a:endParaRPr lang="en-US" b="1" dirty="0"/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/>
              <a:t>Milestones for PhD: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/>
              <a:t>PhD Qualifying Exams (Area Exams):</a:t>
            </a:r>
          </a:p>
          <a:p>
            <a:pPr lvl="0"/>
            <a:r>
              <a:rPr lang="en-US" dirty="0">
                <a:hlinkClick r:id="rId3"/>
              </a:rPr>
              <a:t>Area Exam webpage </a:t>
            </a:r>
            <a:r>
              <a:rPr lang="en-US" dirty="0"/>
              <a:t>to access old problems</a:t>
            </a:r>
          </a:p>
          <a:p>
            <a:pPr lvl="0"/>
            <a:r>
              <a:rPr lang="en-US" dirty="0"/>
              <a:t>No later than 3rd semester, summer excluded</a:t>
            </a:r>
          </a:p>
          <a:p>
            <a:pPr lvl="0"/>
            <a:r>
              <a:rPr lang="en-US" dirty="0"/>
              <a:t>3 subjects: math, major, and minor</a:t>
            </a:r>
          </a:p>
          <a:p>
            <a:pPr lvl="0"/>
            <a:r>
              <a:rPr lang="en-US" dirty="0"/>
              <a:t>May qualify for a course waiver instead of taking exam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r>
              <a:rPr lang="en-US" b="1" dirty="0"/>
              <a:t>PhD Preliminary Exam</a:t>
            </a:r>
          </a:p>
          <a:p>
            <a:pPr lvl="0"/>
            <a:r>
              <a:rPr lang="en-US" dirty="0"/>
              <a:t>Within 1 year after passing all qualifying exams</a:t>
            </a:r>
          </a:p>
          <a:p>
            <a:pPr lvl="0"/>
            <a:r>
              <a:rPr lang="en-US" dirty="0"/>
              <a:t>Final Defense: register for at least 2 full semesters after prelim, summer included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A89144A8-6334-C146-B40F-BF5885E42C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392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8373F-FEA2-4C4C-8603-70FB26155D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Funding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61C6C-4DEF-4E78-A28F-892A29F793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8501" y="1115028"/>
            <a:ext cx="6680552" cy="47687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hlinkClick r:id="rId2"/>
              </a:rPr>
              <a:t>Division of Financial Aid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Small Grants:</a:t>
            </a:r>
          </a:p>
          <a:p>
            <a:r>
              <a:rPr lang="en-US" dirty="0" err="1">
                <a:hlinkClick r:id="rId3"/>
              </a:rPr>
              <a:t>CoE</a:t>
            </a:r>
            <a:r>
              <a:rPr lang="en-US" dirty="0">
                <a:hlinkClick r:id="rId3"/>
              </a:rPr>
              <a:t> Conference Travel Grants </a:t>
            </a:r>
            <a:r>
              <a:rPr lang="en-US" dirty="0"/>
              <a:t>for PhD who passed/scheduled preliminary exam</a:t>
            </a:r>
          </a:p>
          <a:p>
            <a:r>
              <a:rPr lang="en-US" dirty="0">
                <a:hlinkClick r:id="rId4"/>
              </a:rPr>
              <a:t>Purdue Graduate Student Government Grants </a:t>
            </a:r>
            <a:r>
              <a:rPr lang="en-US" sz="1600" i="1" dirty="0"/>
              <a:t>(travel, professional development, research, etc.)</a:t>
            </a:r>
          </a:p>
          <a:p>
            <a:r>
              <a:rPr lang="en-US" sz="1600" dirty="0">
                <a:hlinkClick r:id="rId5"/>
              </a:rPr>
              <a:t>OGSPS Grants</a:t>
            </a:r>
            <a:endParaRPr lang="en-US" sz="1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Fellowships:</a:t>
            </a:r>
          </a:p>
          <a:p>
            <a:r>
              <a:rPr lang="en-US" dirty="0" err="1">
                <a:hlinkClick r:id="rId6"/>
              </a:rPr>
              <a:t>CoE</a:t>
            </a:r>
            <a:r>
              <a:rPr lang="en-US" dirty="0">
                <a:hlinkClick r:id="rId6"/>
              </a:rPr>
              <a:t> list </a:t>
            </a:r>
            <a:endParaRPr lang="en-US" dirty="0"/>
          </a:p>
          <a:p>
            <a:r>
              <a:rPr lang="en-US" dirty="0">
                <a:hlinkClick r:id="rId7"/>
              </a:rPr>
              <a:t>Fellowship Office list </a:t>
            </a:r>
            <a:endParaRPr lang="en-US" dirty="0"/>
          </a:p>
          <a:p>
            <a:pPr marL="0" indent="0">
              <a:buNone/>
            </a:pPr>
            <a:r>
              <a:rPr lang="en-US" sz="1600" i="1" dirty="0"/>
              <a:t>(National Fellowships- NDSEG, NASA NSTGRO, NSF, SMART, etc. Private Foundations- Ford, Hertz, etc. Companies- Facebook, Google Fellowship, etc.)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ME </a:t>
            </a:r>
            <a:r>
              <a:rPr lang="en-US" b="1" dirty="0">
                <a:hlinkClick r:id="rId8"/>
              </a:rPr>
              <a:t>Scholarships &amp; Awards</a:t>
            </a:r>
            <a:endParaRPr lang="en-US" b="1" dirty="0"/>
          </a:p>
          <a:p>
            <a:r>
              <a:rPr lang="en-US" dirty="0"/>
              <a:t>Post on </a:t>
            </a:r>
            <a:r>
              <a:rPr lang="en-US" dirty="0">
                <a:hlinkClick r:id="rId9"/>
              </a:rPr>
              <a:t>ME Grad Blog</a:t>
            </a:r>
            <a:r>
              <a:rPr lang="en-US" dirty="0"/>
              <a:t> in fall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D4A0054-9B07-4066-80F9-57FDDA1C6D0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C496B7-631A-400E-A0A3-CD070ABE5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422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42B53-290F-4F60-8661-D6FFF3C4F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Reminders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E5627-4B27-43F2-A350-8E1DB6E9D5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2461" y="1013460"/>
            <a:ext cx="7652406" cy="5059721"/>
          </a:xfrm>
        </p:spPr>
        <p:txBody>
          <a:bodyPr>
            <a:normAutofit/>
          </a:bodyPr>
          <a:lstStyle/>
          <a:p>
            <a:r>
              <a:rPr lang="en-US" dirty="0"/>
              <a:t>Conditions for continued enrollment: check admission letter, you may have to submit final official transcripts showing degree was awarded.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CITI (RCR online training) is required to be completed in 60 days. </a:t>
            </a:r>
            <a:r>
              <a:rPr lang="en-US" dirty="0">
                <a:solidFill>
                  <a:srgbClr val="000000"/>
                </a:solidFill>
              </a:rPr>
              <a:t>Residential students MUST complete 2-hr RCR workshop, register </a:t>
            </a:r>
            <a:r>
              <a:rPr lang="en-US" dirty="0">
                <a:solidFill>
                  <a:srgbClr val="000000"/>
                </a:solidFill>
                <a:hlinkClick r:id="rId2"/>
              </a:rPr>
              <a:t>here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lvl="0"/>
            <a:endParaRPr lang="en-US" dirty="0">
              <a:solidFill>
                <a:srgbClr val="000000"/>
              </a:solidFill>
            </a:endParaRPr>
          </a:p>
          <a:p>
            <a:pPr lvl="0"/>
            <a:r>
              <a:rPr lang="en-US" dirty="0">
                <a:solidFill>
                  <a:srgbClr val="000000"/>
                </a:solidFill>
              </a:rPr>
              <a:t>Complete Respect Boundaries training in Brightspace in 8-9 weeks.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PMP students can’t take assistantships.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>
                <a:solidFill>
                  <a:srgbClr val="000000"/>
                </a:solidFill>
                <a:hlinkClick r:id="rId3"/>
              </a:rPr>
              <a:t>Academic expectations</a:t>
            </a:r>
            <a:r>
              <a:rPr lang="en-US" dirty="0">
                <a:solidFill>
                  <a:srgbClr val="000000"/>
                </a:solidFill>
              </a:rPr>
              <a:t>: Maintain at least a 3.0 CGPA, satisfactory for research, C or better for POS courses.</a:t>
            </a:r>
          </a:p>
          <a:p>
            <a:pPr lvl="0"/>
            <a:endParaRPr lang="en-US" dirty="0">
              <a:solidFill>
                <a:srgbClr val="000000"/>
              </a:solidFill>
            </a:endParaRPr>
          </a:p>
          <a:p>
            <a:pPr lvl="0"/>
            <a:r>
              <a:rPr lang="en-US" dirty="0">
                <a:solidFill>
                  <a:srgbClr val="000000"/>
                </a:solidFill>
                <a:hlinkClick r:id="rId4"/>
              </a:rPr>
              <a:t>Time to degree</a:t>
            </a:r>
            <a:endParaRPr lang="en-US" dirty="0">
              <a:solidFill>
                <a:srgbClr val="000000"/>
              </a:solidFill>
            </a:endParaRPr>
          </a:p>
          <a:p>
            <a:pPr lvl="0"/>
            <a:endParaRPr lang="en-US" dirty="0">
              <a:solidFill>
                <a:srgbClr val="000000"/>
              </a:solidFill>
            </a:endParaRPr>
          </a:p>
          <a:p>
            <a:pPr lvl="0"/>
            <a:r>
              <a:rPr lang="en-US" dirty="0">
                <a:solidFill>
                  <a:srgbClr val="000000"/>
                </a:solidFill>
              </a:rPr>
              <a:t>Complete </a:t>
            </a:r>
            <a:r>
              <a:rPr lang="en-US" dirty="0">
                <a:solidFill>
                  <a:srgbClr val="000000"/>
                </a:solidFill>
                <a:hlinkClick r:id="rId5"/>
              </a:rPr>
              <a:t>safety quiz </a:t>
            </a:r>
            <a:r>
              <a:rPr lang="en-US" dirty="0">
                <a:solidFill>
                  <a:srgbClr val="000000"/>
                </a:solidFill>
              </a:rPr>
              <a:t>to access ME building after hours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lvl="0"/>
            <a:r>
              <a:rPr lang="en-US" dirty="0">
                <a:solidFill>
                  <a:srgbClr val="000000"/>
                </a:solidFill>
              </a:rPr>
              <a:t>Check Purdue email &amp; subscribe to </a:t>
            </a:r>
            <a:r>
              <a:rPr lang="en-US" dirty="0">
                <a:solidFill>
                  <a:srgbClr val="000000"/>
                </a:solidFill>
                <a:hlinkClick r:id="rId6"/>
              </a:rPr>
              <a:t>grad blog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BDE713-3D9E-47FB-A69B-3ECB5510646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51860-414B-4FB2-B16B-8A52C0F41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4887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1DF56-E002-C86C-0CF4-CE924B8AAD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Admission Documents Collection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68898D-6967-1C89-E505-8675B410FB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2208" y="1366464"/>
            <a:ext cx="7356296" cy="3962462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To turn in any required documents per your admission letter conditions.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10 a.m. – 1 p.m.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Tuesday, Aug. 25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ARMS 3001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(This conference room is inside the Dean’s Office Suite on the third floor and to the left.)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Wednesday, Aug. 26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MJIS 1035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lang="en-US" b="1" dirty="0">
              <a:solidFill>
                <a:srgbClr val="0000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lang="en-US" b="1" dirty="0">
              <a:solidFill>
                <a:srgbClr val="0000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OGSPS Office</a:t>
            </a:r>
          </a:p>
          <a:p>
            <a:pPr marL="0" lvl="0" indent="0">
              <a:buNone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Monday – Friday, 8 a.m. – 12 p.m. and 1 p.m. – 5 p.m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b="1" dirty="0">
                <a:solidFill>
                  <a:srgbClr val="000000"/>
                </a:solidFill>
              </a:rPr>
              <a:t>Young Hall 170 </a:t>
            </a:r>
          </a:p>
          <a:p>
            <a:pPr marL="0" lvl="0" indent="0">
              <a:buNone/>
              <a:defRPr/>
            </a:pP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  <a:p>
            <a:pPr marL="0" lvl="0" indent="0"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Or s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end official e-transcripts to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  <a:hlinkClick r:id="rId2"/>
              </a:rPr>
              <a:t>gradadm@purdue.edu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C0CF032-ED4C-54B1-9DE2-8835A17E03C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F0C2D-013B-88C6-945D-5C03048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762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C9F1D-B5E8-17AC-73C9-88490A0941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C9B991"/>
                </a:solidFill>
                <a:effectLst/>
                <a:uLnTx/>
                <a:uFillTx/>
                <a:latin typeface="Acumin Pro ExtraCondensed" panose="020B0508020202020204" pitchFamily="34" charset="77"/>
                <a:ea typeface="+mj-ea"/>
                <a:cs typeface="+mj-cs"/>
              </a:rPr>
              <a:t>Reminders for International students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C1B42E-9E05-E107-8D34-55FB2EDF0E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8369" y="1253448"/>
            <a:ext cx="7582328" cy="4528516"/>
          </a:xfrm>
        </p:spPr>
        <p:txBody>
          <a:bodyPr>
            <a:normAutofit lnSpcReduction="10000"/>
          </a:bodyPr>
          <a:lstStyle/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Must register full time in spring/fall. Up to 3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crs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. of online course can be counted for full-time calculation. If register part time in the last semester, must apply for reduced course load (RCL) via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myISS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 portal.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  <a:p>
            <a:pPr lvl="0">
              <a:defRPr/>
            </a:pPr>
            <a:r>
              <a:rPr lang="en-US" dirty="0">
                <a:solidFill>
                  <a:srgbClr val="000000"/>
                </a:solidFill>
              </a:rPr>
              <a:t>International students can only work up to 20 hours/week in spring/fall.</a:t>
            </a:r>
          </a:p>
          <a:p>
            <a:pPr marL="0" lvl="0" indent="0">
              <a:buNone/>
              <a:defRPr/>
            </a:pPr>
            <a:endParaRPr lang="en-US" dirty="0">
              <a:solidFill>
                <a:srgbClr val="000000"/>
              </a:solidFill>
            </a:endParaRPr>
          </a:p>
          <a:p>
            <a:pPr marL="0" lvl="0" indent="0"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Under new USCIS rules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International students are locked into the admitted program. Can’t transfer to a different major, school, university. Can’t downward degree.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PhD students who want to “master out” will lose OPT eligibility and must leave the U.S. to complete the degree abroad.  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Can’t enroll in a dual degree or concurrent program.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Internship/CPT will not be approved, unless required by the degree.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PhD program “admit Until Date” (AUD) is limited to 4 years. Program extension needs valid reasons. Process takes significate long time.</a:t>
            </a:r>
          </a:p>
          <a:p>
            <a:pPr marL="0" indent="0">
              <a:buNone/>
              <a:defRPr/>
            </a:pPr>
            <a:endParaRPr lang="en-US" dirty="0">
              <a:solidFill>
                <a:srgbClr val="000000"/>
              </a:solidFill>
            </a:endParaRPr>
          </a:p>
          <a:p>
            <a:pPr marL="0" lvl="0" indent="0">
              <a:buNone/>
              <a:defRPr/>
            </a:pPr>
            <a:r>
              <a:rPr lang="en-US" dirty="0">
                <a:solidFill>
                  <a:srgbClr val="000000"/>
                </a:solidFill>
                <a:hlinkClick r:id="rId2"/>
              </a:rPr>
              <a:t>ISS Q&amp;A page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B17EB0E-7523-E9A1-91CC-BE7DDAF9AB8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48B51-6969-FC30-A529-7E23C82DBA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725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42B53-290F-4F60-8661-D6FFF3C4F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E5627-4B27-43F2-A350-8E1DB6E9D5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2987" y="1105319"/>
            <a:ext cx="8017398" cy="482320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nn-NO" dirty="0">
                <a:hlinkClick r:id="rId2"/>
              </a:rPr>
              <a:t>ME Grad website</a:t>
            </a:r>
            <a:endParaRPr lang="nn-NO" dirty="0"/>
          </a:p>
          <a:p>
            <a:pPr marL="0" lvl="0" indent="0">
              <a:buNone/>
            </a:pPr>
            <a:endParaRPr lang="nn-NO" sz="1400" dirty="0"/>
          </a:p>
          <a:p>
            <a:pPr lvl="0"/>
            <a:r>
              <a:rPr lang="nn-NO" dirty="0">
                <a:hlinkClick r:id="rId3"/>
              </a:rPr>
              <a:t>ME Business office</a:t>
            </a:r>
            <a:endParaRPr lang="nn-NO" dirty="0"/>
          </a:p>
          <a:p>
            <a:pPr marL="0" lvl="0" indent="0">
              <a:buNone/>
            </a:pPr>
            <a:endParaRPr lang="en-US" sz="1700" dirty="0">
              <a:solidFill>
                <a:srgbClr val="000000"/>
              </a:solidFill>
            </a:endParaRPr>
          </a:p>
          <a:p>
            <a:r>
              <a:rPr lang="en-US" dirty="0" err="1">
                <a:hlinkClick r:id="rId4"/>
              </a:rPr>
              <a:t>CoE</a:t>
            </a:r>
            <a:r>
              <a:rPr lang="en-US" dirty="0">
                <a:hlinkClick r:id="rId4"/>
              </a:rPr>
              <a:t> Employment center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>
                <a:solidFill>
                  <a:srgbClr val="000000"/>
                </a:solidFill>
                <a:hlinkClick r:id="rId5"/>
              </a:rPr>
              <a:t>Purdue University Student Health Service (PUSH) </a:t>
            </a:r>
            <a:r>
              <a:rPr lang="en-US" dirty="0">
                <a:solidFill>
                  <a:srgbClr val="000000"/>
                </a:solidFill>
              </a:rPr>
              <a:t>for health insurance</a:t>
            </a:r>
          </a:p>
          <a:p>
            <a:pPr lvl="0"/>
            <a:endParaRPr lang="en-US" dirty="0"/>
          </a:p>
          <a:p>
            <a:r>
              <a:rPr lang="en-US" dirty="0">
                <a:hlinkClick r:id="rId6"/>
              </a:rPr>
              <a:t>On-campus hourly jobs</a:t>
            </a:r>
            <a:endParaRPr lang="en-US" sz="1500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OGSPS Fellowship Office</a:t>
            </a:r>
            <a:endParaRPr lang="en-US" dirty="0"/>
          </a:p>
          <a:p>
            <a:endParaRPr lang="en-US" sz="1400" dirty="0"/>
          </a:p>
          <a:p>
            <a:r>
              <a:rPr lang="en-US" dirty="0">
                <a:hlinkClick r:id="rId8"/>
              </a:rPr>
              <a:t>Office of Professional Development</a:t>
            </a:r>
            <a:endParaRPr lang="en-US" dirty="0"/>
          </a:p>
          <a:p>
            <a:endParaRPr lang="en-US" sz="1400" dirty="0"/>
          </a:p>
          <a:p>
            <a:r>
              <a:rPr lang="en-US" dirty="0">
                <a:hlinkClick r:id="rId9"/>
              </a:rPr>
              <a:t>Purdue Writing Lab</a:t>
            </a:r>
            <a:endParaRPr lang="en-US" sz="1400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>
                <a:solidFill>
                  <a:srgbClr val="000000"/>
                </a:solidFill>
                <a:hlinkClick r:id="rId10"/>
              </a:rPr>
              <a:t>Office of Professional Practice</a:t>
            </a:r>
            <a:endParaRPr lang="en-US" dirty="0">
              <a:solidFill>
                <a:srgbClr val="000000"/>
              </a:solidFill>
            </a:endParaRPr>
          </a:p>
          <a:p>
            <a:endParaRPr lang="en-US" sz="1300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  <a:hlinkClick r:id="rId11"/>
              </a:rPr>
              <a:t>Center for Career Opportunities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  <a:hlinkClick r:id="rId12"/>
              </a:rPr>
              <a:t>Student Legal Services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BDE713-3D9E-47FB-A69B-3ECB5510646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51860-414B-4FB2-B16B-8A52C0F41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49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42B53-290F-4F60-8661-D6FFF3C4F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E5627-4B27-43F2-A350-8E1DB6E9D5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2987" y="1178065"/>
            <a:ext cx="8017398" cy="50032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1300" dirty="0">
              <a:solidFill>
                <a:srgbClr val="000000"/>
              </a:solidFill>
            </a:endParaRPr>
          </a:p>
          <a:p>
            <a:pPr lvl="0"/>
            <a:r>
              <a:rPr lang="en-US" dirty="0">
                <a:solidFill>
                  <a:srgbClr val="000000"/>
                </a:solidFill>
                <a:hlinkClick r:id="rId2"/>
              </a:rPr>
              <a:t>Women in Engineering</a:t>
            </a:r>
            <a:endParaRPr lang="en-US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nn-NO" sz="1400" dirty="0"/>
          </a:p>
          <a:p>
            <a:pPr lvl="0"/>
            <a:r>
              <a:rPr lang="nn-NO" dirty="0">
                <a:solidFill>
                  <a:srgbClr val="000000"/>
                </a:solidFill>
                <a:hlinkClick r:id="rId3"/>
              </a:rPr>
              <a:t>Cultural and Resource Centers </a:t>
            </a:r>
            <a:r>
              <a:rPr lang="nn-NO" sz="1400" dirty="0"/>
              <a:t>(Asian American and Asian Cultural Center, Black Cultural Center, Latino Cultural Center, Native American Educational and Cultural Center, LGBTQ Center,  etc.)</a:t>
            </a:r>
          </a:p>
          <a:p>
            <a:pPr lvl="0"/>
            <a:endParaRPr lang="en-US" sz="1400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  <a:hlinkClick r:id="rId4"/>
              </a:rPr>
              <a:t>Veteran and Military Success Center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500" dirty="0"/>
          </a:p>
          <a:p>
            <a:pPr lvl="0"/>
            <a:r>
              <a:rPr lang="en-US" dirty="0">
                <a:solidFill>
                  <a:srgbClr val="000000"/>
                </a:solidFill>
                <a:hlinkClick r:id="rId5"/>
              </a:rPr>
              <a:t>Disability Resource Center</a:t>
            </a:r>
            <a:endParaRPr lang="en-US" dirty="0">
              <a:solidFill>
                <a:srgbClr val="000000"/>
              </a:solidFill>
            </a:endParaRPr>
          </a:p>
          <a:p>
            <a:pPr lvl="0"/>
            <a:endParaRPr lang="en-US" dirty="0">
              <a:solidFill>
                <a:srgbClr val="000000"/>
              </a:solidFill>
            </a:endParaRP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ME Food Pantry at ME 2051</a:t>
            </a:r>
          </a:p>
          <a:p>
            <a:endParaRPr lang="en-US" sz="1300" dirty="0">
              <a:solidFill>
                <a:srgbClr val="000000"/>
              </a:solidFill>
            </a:endParaRPr>
          </a:p>
          <a:p>
            <a:pPr lvl="0"/>
            <a:r>
              <a:rPr lang="en-US" dirty="0">
                <a:solidFill>
                  <a:srgbClr val="000000"/>
                </a:solidFill>
                <a:hlinkClick r:id="rId6"/>
              </a:rPr>
              <a:t>Counseling &amp; Psychological Services </a:t>
            </a:r>
            <a:r>
              <a:rPr lang="en-US" dirty="0">
                <a:solidFill>
                  <a:srgbClr val="000000"/>
                </a:solidFill>
              </a:rPr>
              <a:t>(CAPS)</a:t>
            </a:r>
          </a:p>
          <a:p>
            <a:pPr marL="0" lvl="0" indent="0">
              <a:buNone/>
            </a:pPr>
            <a:endParaRPr lang="en-US" sz="1400" dirty="0">
              <a:solidFill>
                <a:srgbClr val="000000"/>
              </a:solidFill>
            </a:endParaRPr>
          </a:p>
          <a:p>
            <a:pPr>
              <a:lnSpc>
                <a:spcPct val="110000"/>
              </a:lnSpc>
              <a:defRPr/>
            </a:pPr>
            <a:r>
              <a:rPr lang="en-US" dirty="0">
                <a:solidFill>
                  <a:srgbClr val="00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Indy and WL shuttle services</a:t>
            </a: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10000"/>
              </a:lnSpc>
              <a:defRPr/>
            </a:pP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10000"/>
              </a:lnSpc>
              <a:defRPr/>
            </a:pPr>
            <a:r>
              <a:rPr lang="en-US" dirty="0">
                <a:solidFill>
                  <a:srgbClr val="000000"/>
                </a:solidFill>
                <a:hlinkClick r:id="rId8"/>
              </a:rPr>
              <a:t>Campus Transit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BDE713-3D9E-47FB-A69B-3ECB5510646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51860-414B-4FB2-B16B-8A52C0F41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07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hoto caption">
            <a:extLst>
              <a:ext uri="{FF2B5EF4-FFF2-40B4-BE49-F238E27FC236}">
                <a16:creationId xmlns:a16="http://schemas.microsoft.com/office/drawing/2014/main" id="{4CB3860C-DEA2-CF4C-B2AF-2713BED0B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17" y="1111622"/>
            <a:ext cx="7251861" cy="2742289"/>
          </a:xfrm>
        </p:spPr>
        <p:txBody>
          <a:bodyPr/>
          <a:lstStyle/>
          <a:p>
            <a:pPr lvl="0"/>
            <a:r>
              <a:rPr lang="en-US" dirty="0"/>
              <a:t>Agenda</a:t>
            </a:r>
            <a:br>
              <a:rPr lang="en-US" dirty="0"/>
            </a:br>
            <a:br>
              <a:rPr lang="en-US" sz="1600" b="0" dirty="0"/>
            </a:br>
            <a:br>
              <a:rPr lang="en-US" sz="1600" b="0" dirty="0"/>
            </a:br>
            <a:br>
              <a:rPr lang="en-US" sz="1600" b="0" dirty="0"/>
            </a:br>
            <a:r>
              <a:rPr lang="en-US" sz="1600" b="0" dirty="0"/>
              <a:t>Welcome from Associate Head of Graduate Studies Prof. Nicole Key</a:t>
            </a:r>
            <a:br>
              <a:rPr lang="en-US" sz="1600" b="0" dirty="0"/>
            </a:br>
            <a:br>
              <a:rPr lang="en-US" sz="1600" b="0" dirty="0"/>
            </a:br>
            <a:r>
              <a:rPr lang="en-US" sz="1600" b="0" dirty="0"/>
              <a:t>Intro of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j-ea"/>
                <a:cs typeface="+mj-cs"/>
              </a:rPr>
              <a:t>ME Graduate Office Staff &amp; </a:t>
            </a:r>
            <a:r>
              <a:rPr lang="en-US" sz="1600" b="0" dirty="0"/>
              <a:t>Overview of Graduate Program</a:t>
            </a:r>
            <a:br>
              <a:rPr lang="en-US" sz="1600" b="0" dirty="0"/>
            </a:br>
            <a:br>
              <a:rPr lang="en-US" sz="1600" b="0" dirty="0"/>
            </a:br>
            <a:r>
              <a:rPr lang="en-US" sz="1600" b="0" dirty="0"/>
              <a:t>Intro of ME Graduate Student Organization OMEGA</a:t>
            </a:r>
            <a:br>
              <a:rPr lang="en-US" sz="1600" b="0" dirty="0"/>
            </a:br>
            <a:r>
              <a:rPr lang="en-US" sz="1600" b="0" dirty="0"/>
              <a:t>            </a:t>
            </a:r>
            <a:br>
              <a:rPr lang="en-US" sz="1600" b="0" dirty="0"/>
            </a:br>
            <a:r>
              <a:rPr lang="en-US" sz="1600" b="0" dirty="0"/>
              <a:t>Q&amp;A</a:t>
            </a:r>
            <a:br>
              <a:rPr lang="en-US" dirty="0"/>
            </a:br>
            <a:endParaRPr lang="en-US" dirty="0"/>
          </a:p>
        </p:txBody>
      </p:sp>
      <p:sp>
        <p:nvSpPr>
          <p:cNvPr id="4" name="Date">
            <a:extLst>
              <a:ext uri="{FF2B5EF4-FFF2-40B4-BE49-F238E27FC236}">
                <a16:creationId xmlns:a16="http://schemas.microsoft.com/office/drawing/2014/main" id="{6BC802ED-10E7-9B41-9557-720E7B791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019CECEF-3D58-B441-9BA4-BF0327D61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1885A1-5EF0-49DD-B1DD-963362C08E8D}"/>
              </a:ext>
            </a:extLst>
          </p:cNvPr>
          <p:cNvSpPr/>
          <p:nvPr/>
        </p:nvSpPr>
        <p:spPr>
          <a:xfrm>
            <a:off x="5984314" y="3105835"/>
            <a:ext cx="1378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482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9B51A-FD36-4E2E-BD7A-E14DC814D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 Grad Office Team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7DB4E7F-CE0D-40EC-988F-B4B3611A5D9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0635" y="1272988"/>
            <a:ext cx="1143000" cy="1524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497797A-5298-4C12-8D9A-8D784500FC8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E8C1BA-BB02-445E-9F78-DE69370BC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1E5BC0-95E9-404E-AFB4-4729BAA57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890" y="1272988"/>
            <a:ext cx="1143000" cy="152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4D37BB-0AA4-438D-A97F-F14BD81F3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145" y="1251735"/>
            <a:ext cx="1143000" cy="152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1115B1-52E1-4997-BD90-BA85DD596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0784" y="1251735"/>
            <a:ext cx="1143000" cy="1524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09DC18-21E4-4D03-AA2D-47861311F328}"/>
              </a:ext>
            </a:extLst>
          </p:cNvPr>
          <p:cNvSpPr txBox="1"/>
          <p:nvPr/>
        </p:nvSpPr>
        <p:spPr>
          <a:xfrm>
            <a:off x="242048" y="3079376"/>
            <a:ext cx="20932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Prof. Nicole Key</a:t>
            </a:r>
          </a:p>
          <a:p>
            <a:r>
              <a:rPr lang="en-US" sz="1600" dirty="0"/>
              <a:t>Associate Head for Graduate Studies</a:t>
            </a:r>
          </a:p>
          <a:p>
            <a:r>
              <a:rPr lang="en-US" sz="1600" dirty="0">
                <a:solidFill>
                  <a:schemeClr val="accent3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nkey@purdue.edu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0DB289-0A3A-4D1D-A3BC-7DCD4459D652}"/>
              </a:ext>
            </a:extLst>
          </p:cNvPr>
          <p:cNvSpPr txBox="1"/>
          <p:nvPr/>
        </p:nvSpPr>
        <p:spPr>
          <a:xfrm>
            <a:off x="2381220" y="3079376"/>
            <a:ext cx="23288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Xiaomin Qian</a:t>
            </a:r>
          </a:p>
          <a:p>
            <a:r>
              <a:rPr lang="en-US" sz="1600" dirty="0"/>
              <a:t>Program Admin Specialist, Lead</a:t>
            </a:r>
          </a:p>
          <a:p>
            <a:r>
              <a:rPr lang="en-US" sz="1600" dirty="0">
                <a:solidFill>
                  <a:schemeClr val="accent3">
                    <a:lumMod val="7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xiaomin@purdue.edu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endParaRPr lang="en-US" sz="160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Recruitment/ Admissions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Recruitment Funding/ Dept. Scholarships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Professional Master's Program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435260-EB35-40D7-BDB3-2F6F71706D82}"/>
              </a:ext>
            </a:extLst>
          </p:cNvPr>
          <p:cNvSpPr txBox="1"/>
          <p:nvPr/>
        </p:nvSpPr>
        <p:spPr>
          <a:xfrm>
            <a:off x="4805083" y="3072348"/>
            <a:ext cx="203947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Sheri Tague</a:t>
            </a:r>
          </a:p>
          <a:p>
            <a:r>
              <a:rPr lang="en-US" sz="1600" dirty="0"/>
              <a:t>Lead Graduate Program Manager</a:t>
            </a:r>
          </a:p>
          <a:p>
            <a:r>
              <a:rPr lang="en-US" sz="1600" dirty="0">
                <a:solidFill>
                  <a:schemeClr val="accent3">
                    <a:lumMod val="75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sltague@purdue.edu</a:t>
            </a:r>
            <a:endParaRPr lang="en-US" sz="16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1600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Awards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Online Master’s Program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POS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Graduation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E45186-AE6E-4B37-94D5-2E6F2BA69377}"/>
              </a:ext>
            </a:extLst>
          </p:cNvPr>
          <p:cNvSpPr txBox="1"/>
          <p:nvPr/>
        </p:nvSpPr>
        <p:spPr>
          <a:xfrm>
            <a:off x="7059706" y="3173506"/>
            <a:ext cx="17194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Cathy Elwell</a:t>
            </a:r>
          </a:p>
          <a:p>
            <a:r>
              <a:rPr lang="en-US" sz="1600" dirty="0"/>
              <a:t>Admin Assistant</a:t>
            </a:r>
          </a:p>
          <a:p>
            <a:r>
              <a:rPr lang="en-US" sz="1600" dirty="0">
                <a:solidFill>
                  <a:schemeClr val="accent3">
                    <a:lumMod val="75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celwell@purdue.edu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endParaRPr lang="en-US" sz="160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Area Exams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OEPT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POS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Graduation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7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8373F-FEA2-4C4C-8603-70FB26155D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CoE</a:t>
            </a:r>
            <a:r>
              <a:rPr lang="en-US" dirty="0"/>
              <a:t> Employment Center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61C6C-4DEF-4E78-A28F-892A29F793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7214" y="1194265"/>
            <a:ext cx="6680552" cy="47687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Funded Students:</a:t>
            </a:r>
          </a:p>
          <a:p>
            <a:r>
              <a:rPr lang="en-US" dirty="0"/>
              <a:t>Complete I-9 within first 3 days of your hiring start date</a:t>
            </a:r>
          </a:p>
          <a:p>
            <a:pPr marL="0" indent="0">
              <a:buNone/>
            </a:pPr>
            <a:r>
              <a:rPr lang="en-US" i="1" dirty="0"/>
              <a:t>     </a:t>
            </a:r>
            <a:r>
              <a:rPr lang="en-US" sz="1600" i="1" dirty="0"/>
              <a:t>Present required documents in person or virtual by </a:t>
            </a:r>
            <a:r>
              <a:rPr lang="en-US" sz="1600" i="1" dirty="0">
                <a:hlinkClick r:id="rId2"/>
              </a:rPr>
              <a:t>appointment</a:t>
            </a:r>
            <a:endParaRPr lang="en-US" sz="1600" i="1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lang="en-US" sz="1600" i="1" dirty="0"/>
          </a:p>
          <a:p>
            <a:r>
              <a:rPr lang="en-US" dirty="0"/>
              <a:t>SSN</a:t>
            </a:r>
          </a:p>
          <a:p>
            <a:r>
              <a:rPr lang="en-US" dirty="0"/>
              <a:t>Set up direct deposit</a:t>
            </a:r>
          </a:p>
          <a:p>
            <a:r>
              <a:rPr lang="en-US" dirty="0"/>
              <a:t>Graduate staff insurance for TA/RAs, fellowships being administered as assistantships (Lambertus, Raymond </a:t>
            </a:r>
            <a:r>
              <a:rPr lang="en-US" dirty="0" err="1"/>
              <a:t>Viskanta</a:t>
            </a:r>
            <a:r>
              <a:rPr lang="en-US" dirty="0"/>
              <a:t>) </a:t>
            </a:r>
          </a:p>
          <a:p>
            <a:r>
              <a:rPr lang="en-US" dirty="0"/>
              <a:t>True fellowships receive insurance supplement in 2 paychecks (ME dept. fellowships like Adelberg, Arrasmith, Cordier, English, Fontaine, John Smith, John Sharp, Ingersoll-Rand, Winkelman), select domestic/international student insurance</a:t>
            </a:r>
          </a:p>
          <a:p>
            <a:r>
              <a:rPr lang="en-US" dirty="0"/>
              <a:t>Vacation/internship time off requested via Success Factors</a:t>
            </a:r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Location: </a:t>
            </a:r>
            <a:r>
              <a:rPr lang="en-US" dirty="0">
                <a:solidFill>
                  <a:srgbClr val="000000"/>
                </a:solidFill>
              </a:rPr>
              <a:t>A.A. Potter Engineering Center (POTR), Room 127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Hours: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8:30 – noon, 1 – 4:30 p.m. Monday - Friday</a:t>
            </a:r>
          </a:p>
          <a:p>
            <a:pPr marL="0" lv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Contact: </a:t>
            </a:r>
            <a:r>
              <a:rPr lang="en-US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engremployment@purdue.edu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b="1" dirty="0"/>
              <a:t>Website:</a:t>
            </a:r>
            <a:r>
              <a:rPr lang="en-US" dirty="0"/>
              <a:t> </a:t>
            </a:r>
            <a:r>
              <a:rPr lang="en-US" sz="1050" dirty="0">
                <a:hlinkClick r:id="rId2"/>
              </a:rPr>
              <a:t>https://engineering.purdue.edu/Engr/AboutUs/Administration/BusinessOffice/employment</a:t>
            </a:r>
            <a:r>
              <a:rPr lang="en-US" sz="1050" dirty="0"/>
              <a:t>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D4A0054-9B07-4066-80F9-57FDDA1C6D0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C496B7-631A-400E-A0A3-CD070ABE5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441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8373F-FEA2-4C4C-8603-70FB26155D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Business Office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61C6C-4DEF-4E78-A28F-892A29F793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7214" y="1194265"/>
            <a:ext cx="6680552" cy="4768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Reach out to ME Business Office: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mebo@groups.purdue.edu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check out a dept. credit card:</a:t>
            </a:r>
          </a:p>
          <a:p>
            <a:pPr marL="0" indent="0">
              <a:buNone/>
            </a:pPr>
            <a:r>
              <a:rPr lang="en-US" dirty="0"/>
              <a:t>Go to ME Room 2172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Payroll: </a:t>
            </a:r>
            <a:r>
              <a:rPr lang="en-US" dirty="0">
                <a:hlinkClick r:id="rId3"/>
              </a:rPr>
              <a:t>engremployment@purdue.edu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Purchasing/Ordering: </a:t>
            </a:r>
            <a:r>
              <a:rPr lang="en-US" dirty="0">
                <a:hlinkClick r:id="rId4"/>
              </a:rPr>
              <a:t>engrprocure@purdue.edu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Travel: </a:t>
            </a:r>
            <a:r>
              <a:rPr lang="en-US" dirty="0">
                <a:hlinkClick r:id="rId5"/>
              </a:rPr>
              <a:t>purduetravel@purdue.edu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Benefits: </a:t>
            </a:r>
            <a:r>
              <a:rPr lang="en-US" dirty="0">
                <a:hlinkClick r:id="rId6"/>
              </a:rPr>
              <a:t>hr@purdue.edu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Website: </a:t>
            </a:r>
            <a:r>
              <a:rPr lang="en-US" sz="1050" dirty="0">
                <a:hlinkClick r:id="rId7"/>
              </a:rPr>
              <a:t>https://engineering.purdue.edu/Engr/AboutUs/Administration/BusinessOffice</a:t>
            </a:r>
            <a:r>
              <a:rPr lang="en-US" sz="1050" dirty="0"/>
              <a:t>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D4A0054-9B07-4066-80F9-57FDDA1C6D0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C496B7-631A-400E-A0A3-CD070ABE5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941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Summary of Degree Requirements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6161" y="1251045"/>
            <a:ext cx="7567213" cy="432913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MS Thesis</a:t>
            </a:r>
          </a:p>
          <a:p>
            <a:r>
              <a:rPr lang="en-US" dirty="0"/>
              <a:t>21 credit hours of coursework, including 6 credits of applied math, with 3 credits from the Math dept</a:t>
            </a:r>
          </a:p>
          <a:p>
            <a:pPr lvl="0"/>
            <a:r>
              <a:rPr lang="en-US" dirty="0"/>
              <a:t>Minimum 9 credits of ME 698 research</a:t>
            </a:r>
          </a:p>
          <a:p>
            <a:pPr lvl="0"/>
            <a:r>
              <a:rPr lang="en-US" dirty="0"/>
              <a:t>Thesis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b="1" dirty="0"/>
              <a:t>Traditional MS Non-thesis (exchange or online)</a:t>
            </a:r>
          </a:p>
          <a:p>
            <a:pPr lvl="0"/>
            <a:r>
              <a:rPr lang="en-US" dirty="0"/>
              <a:t>30 credit hours of coursework, including 6 credits of applied math, with 3 credits from Math dept</a:t>
            </a:r>
          </a:p>
          <a:p>
            <a:pPr lvl="0"/>
            <a:r>
              <a:rPr lang="en-US" dirty="0"/>
              <a:t>15 credits of </a:t>
            </a:r>
            <a:r>
              <a:rPr lang="en-US"/>
              <a:t>ME lecture courses</a:t>
            </a:r>
            <a:endParaRPr lang="en-US" dirty="0"/>
          </a:p>
          <a:p>
            <a:pPr lvl="0"/>
            <a:r>
              <a:rPr lang="en-US" dirty="0"/>
              <a:t>9 credits of tech electives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A89144A8-6334-C146-B40F-BF5885E42C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190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7C301-CFD0-70E7-7395-D01284C177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C9B991"/>
                </a:solidFill>
                <a:effectLst/>
                <a:uLnTx/>
                <a:uFillTx/>
                <a:latin typeface="Acumin Pro ExtraCondensed" panose="020B0508020202020204" pitchFamily="34" charset="77"/>
                <a:ea typeface="+mj-ea"/>
                <a:cs typeface="+mj-cs"/>
              </a:rPr>
              <a:t>Summary of Degree Requirements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BD34F-458F-7CA4-9A64-1FFA5FCB03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1110" y="1304818"/>
            <a:ext cx="7589797" cy="4417888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Professional Master’s (PMP)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30 credit hours of coursework, including 3 credits of applied math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9 credits in professional development area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12 credits of ME lectures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6 credits of tech electives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Motorsports Engineering Professional Master’s (Indy)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30 credit hours of coursework, including 3 credits of applied math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9 credits in professional development area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12 credits of core motorsports engineering courses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6 credits of tech electives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Sports Engineering Professional Master’s (Indy)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30 credit hours of coursework, including 3 credits of applied math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9 credits in professional development area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12 credits of core sports engineering courses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" panose="020B0504020202020204" pitchFamily="34" charset="77"/>
                <a:ea typeface="+mn-ea"/>
                <a:cs typeface="+mn-cs"/>
              </a:rPr>
              <a:t>6 credits of tech electives</a:t>
            </a:r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D20AA-2B1E-61AD-1FD6-EAE96F4271F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C7EA1-E47E-D3F0-1570-3C759F1967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944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Summary of Degree Requirements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6161" y="1251046"/>
            <a:ext cx="7567213" cy="412303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PhD:</a:t>
            </a:r>
          </a:p>
          <a:p>
            <a:r>
              <a:rPr lang="en-US" dirty="0"/>
              <a:t>At least a total of 90 course and research credit hours </a:t>
            </a:r>
          </a:p>
          <a:p>
            <a:pPr lvl="0"/>
            <a:r>
              <a:rPr lang="en-US" dirty="0"/>
              <a:t>15 credits of coursework, including 9 credits of applied math, with 6 credits from the Math dept. A 600-level lecture needed</a:t>
            </a:r>
          </a:p>
          <a:p>
            <a:r>
              <a:rPr lang="en-US" dirty="0"/>
              <a:t>ME 699 research</a:t>
            </a:r>
          </a:p>
          <a:p>
            <a:r>
              <a:rPr lang="en-US" dirty="0"/>
              <a:t>Dissertation 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b="1" dirty="0"/>
              <a:t>Direct PhD (D-PhD):</a:t>
            </a:r>
          </a:p>
          <a:p>
            <a:r>
              <a:rPr lang="en-US" dirty="0"/>
              <a:t>At least a total of 90 course and research credit hours</a:t>
            </a:r>
          </a:p>
          <a:p>
            <a:pPr lvl="0"/>
            <a:r>
              <a:rPr lang="en-US" dirty="0"/>
              <a:t>36 credits of coursework, including 9 credits of applied math, with 6 credits from the Math dept. A 600-level lecture needed</a:t>
            </a:r>
          </a:p>
          <a:p>
            <a:pPr lvl="0"/>
            <a:r>
              <a:rPr lang="en-US" dirty="0"/>
              <a:t>ME 699 research</a:t>
            </a:r>
          </a:p>
          <a:p>
            <a:pPr lvl="0"/>
            <a:r>
              <a:rPr lang="en-US" dirty="0"/>
              <a:t>Dissertation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Read </a:t>
            </a:r>
            <a:r>
              <a:rPr lang="en-US" dirty="0">
                <a:hlinkClick r:id="rId2"/>
              </a:rPr>
              <a:t>Degree Requirement </a:t>
            </a:r>
            <a:r>
              <a:rPr lang="en-US" dirty="0"/>
              <a:t>webpage for details!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A89144A8-6334-C146-B40F-BF5885E42C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784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57B785B-7419-6444-8F7C-456DADFC9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Course Registration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D37C11B-143A-F242-BB46-7995C2A2FD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6161" y="1251045"/>
            <a:ext cx="7649657" cy="479094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b="1" dirty="0"/>
              <a:t>Registration Holds</a:t>
            </a:r>
          </a:p>
          <a:p>
            <a:pPr marL="0" indent="0">
              <a:buNone/>
            </a:pPr>
            <a:r>
              <a:rPr lang="en-US" dirty="0"/>
              <a:t>Financial responsibility, emergency contact, respect boundaries, </a:t>
            </a:r>
            <a:r>
              <a:rPr lang="en-US" dirty="0">
                <a:hlinkClick r:id="rId2"/>
              </a:rPr>
              <a:t>immunization</a:t>
            </a:r>
            <a:r>
              <a:rPr lang="en-US" dirty="0"/>
              <a:t>, final transcripts, ISS training, etc.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/>
              <a:t>Full-time Requirement:</a:t>
            </a:r>
          </a:p>
          <a:p>
            <a:pPr lvl="0"/>
            <a:r>
              <a:rPr lang="en-US" dirty="0"/>
              <a:t>NOT required for online students</a:t>
            </a:r>
          </a:p>
          <a:p>
            <a:pPr lvl="0"/>
            <a:r>
              <a:rPr lang="en-US" dirty="0"/>
              <a:t>All residential students must register full time (minimum 8 credits for spring/fall, maximum 3 credits online)</a:t>
            </a:r>
          </a:p>
          <a:p>
            <a:pPr lvl="0"/>
            <a:r>
              <a:rPr lang="en-US" dirty="0"/>
              <a:t>Summer registration is not required unless you are funded (minimum 6 credits for summer)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r>
              <a:rPr lang="en-US" b="1" dirty="0"/>
              <a:t>Typical Load &amp; Course Selection:</a:t>
            </a:r>
          </a:p>
          <a:p>
            <a:pPr lvl="0"/>
            <a:r>
              <a:rPr lang="en-US" dirty="0"/>
              <a:t>1 course for online students</a:t>
            </a:r>
          </a:p>
          <a:p>
            <a:pPr lvl="0"/>
            <a:r>
              <a:rPr lang="en-US" dirty="0"/>
              <a:t>2-3 courses plus RA/TA, up to 4 courses without RA/TA</a:t>
            </a:r>
          </a:p>
          <a:p>
            <a:r>
              <a:rPr lang="en-US" dirty="0"/>
              <a:t>Research students discuss with research advisors</a:t>
            </a:r>
          </a:p>
          <a:p>
            <a:pPr lvl="0"/>
            <a:r>
              <a:rPr lang="en-US" dirty="0"/>
              <a:t>PMP: 3 courses for first semester. 1 math, 2 engineering (1 from business school)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Research students should register research credits every semester to reflect research work!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Watch for </a:t>
            </a:r>
            <a:r>
              <a:rPr lang="en-US" dirty="0">
                <a:hlinkClick r:id="rId3"/>
              </a:rPr>
              <a:t>Registration Deadlines</a:t>
            </a:r>
            <a:endParaRPr lang="en-US" dirty="0"/>
          </a:p>
          <a:p>
            <a:pPr lvl="0"/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A89144A8-6334-C146-B40F-BF5885E42C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70000"/>
                </a:srgbClr>
              </a:solidFill>
              <a:effectLst/>
              <a:uLnTx/>
              <a:uFillTx/>
              <a:latin typeface="Acumin Pro" panose="020B0504020202020204" pitchFamily="34" charset="77"/>
              <a:ea typeface="+mn-ea"/>
              <a:cs typeface="+mn-cs"/>
            </a:endParaRP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12AC305-62D1-0B42-86B3-CE1813F55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A6979-0714-4377-B894-6BE4C2D6E202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bold" panose="020B0504020202020204" pitchFamily="34" charset="77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 Semibold" panose="020B0504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971961"/>
      </p:ext>
    </p:extLst>
  </p:cSld>
  <p:clrMapOvr>
    <a:masterClrMapping/>
  </p:clrMapOvr>
</p:sld>
</file>

<file path=ppt/theme/theme1.xml><?xml version="1.0" encoding="utf-8"?>
<a:theme xmlns:a="http://schemas.openxmlformats.org/drawingml/2006/main" name="Purdue1">
  <a:themeElements>
    <a:clrScheme name="PurdueColors">
      <a:dk1>
        <a:srgbClr val="000000"/>
      </a:dk1>
      <a:lt1>
        <a:srgbClr val="000000"/>
      </a:lt1>
      <a:dk2>
        <a:srgbClr val="C4BFC0"/>
      </a:dk2>
      <a:lt2>
        <a:srgbClr val="C9B991"/>
      </a:lt2>
      <a:accent1>
        <a:srgbClr val="8E6F3E"/>
      </a:accent1>
      <a:accent2>
        <a:srgbClr val="555960"/>
      </a:accent2>
      <a:accent3>
        <a:srgbClr val="C9B991"/>
      </a:accent3>
      <a:accent4>
        <a:srgbClr val="FFFFFF"/>
      </a:accent4>
      <a:accent5>
        <a:srgbClr val="000000"/>
      </a:accent5>
      <a:accent6>
        <a:srgbClr val="555960"/>
      </a:accent6>
      <a:hlink>
        <a:srgbClr val="000000"/>
      </a:hlink>
      <a:folHlink>
        <a:srgbClr val="555960"/>
      </a:folHlink>
    </a:clrScheme>
    <a:fontScheme name="PurdueBrand">
      <a:majorFont>
        <a:latin typeface="Acumin Pro ExtraCondensed Smbd"/>
        <a:ea typeface=""/>
        <a:cs typeface=""/>
      </a:majorFont>
      <a:minorFont>
        <a:latin typeface="Acumin Pro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1743782F-1292-AE4D-89DE-072BECAE9728}" vid="{3C27E632-FA54-A844-81CA-D72500272F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PU-ME-Template_Gold_StandardScreen</Template>
  <TotalTime>4778</TotalTime>
  <Words>1737</Words>
  <Application>Microsoft Office PowerPoint</Application>
  <PresentationFormat>On-screen Show (4:3)</PresentationFormat>
  <Paragraphs>306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Wingdings</vt:lpstr>
      <vt:lpstr>Acumin Pro ExtraCondensed</vt:lpstr>
      <vt:lpstr>Acumin Pro ExtraCondensed Smbd</vt:lpstr>
      <vt:lpstr>Acumin Pro Medium</vt:lpstr>
      <vt:lpstr>United Sans Reg Medium</vt:lpstr>
      <vt:lpstr>Acumin Pro</vt:lpstr>
      <vt:lpstr>United Sans Cd Md</vt:lpstr>
      <vt:lpstr>Acumin Pro SemiCondensed</vt:lpstr>
      <vt:lpstr>Acumin Pro Semibold</vt:lpstr>
      <vt:lpstr>Purdue1</vt:lpstr>
      <vt:lpstr>Fall 2026 Mechanical Engineering NEW Graduate STUDENT orientation </vt:lpstr>
      <vt:lpstr>Agenda    Welcome from Associate Head of Graduate Studies Prof. Nicole Key  Intro of ME Graduate Office Staff &amp; Overview of Graduate Program  Intro of ME Graduate Student Organization OMEGA              Q&amp;A </vt:lpstr>
      <vt:lpstr>ME Grad Office Team</vt:lpstr>
      <vt:lpstr>CoE Employment Center</vt:lpstr>
      <vt:lpstr>Business Office</vt:lpstr>
      <vt:lpstr>Summary of Degree Requirements</vt:lpstr>
      <vt:lpstr>Summary of Degree Requirements</vt:lpstr>
      <vt:lpstr>Summary of Degree Requirements</vt:lpstr>
      <vt:lpstr>Course Registration</vt:lpstr>
      <vt:lpstr>Course Registration</vt:lpstr>
      <vt:lpstr>Plan of Study</vt:lpstr>
      <vt:lpstr>Path to PhD </vt:lpstr>
      <vt:lpstr>Funding</vt:lpstr>
      <vt:lpstr>Reminders</vt:lpstr>
      <vt:lpstr>Admission Documents Collection </vt:lpstr>
      <vt:lpstr>Reminders for International students</vt:lpstr>
      <vt:lpstr>Resources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Xiaomin Qian</dc:creator>
  <cp:lastModifiedBy>Xiaomin Qian</cp:lastModifiedBy>
  <cp:revision>248</cp:revision>
  <dcterms:created xsi:type="dcterms:W3CDTF">2020-06-22T02:53:13Z</dcterms:created>
  <dcterms:modified xsi:type="dcterms:W3CDTF">2026-08-20T20:28:21Z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7606f69-b0ae-4874-be30-7d43a3c7be10_Enabled">
    <vt:lpwstr>true</vt:lpwstr>
  </property>
  <property fmtid="{D5CDD505-2E9C-101B-9397-08002B2CF9AE}" pid="3" name="MSIP_Label_f7606f69-b0ae-4874-be30-7d43a3c7be10_SetDate">
    <vt:lpwstr>2025-07-18T20:05:32Z</vt:lpwstr>
  </property>
  <property fmtid="{D5CDD505-2E9C-101B-9397-08002B2CF9AE}" pid="4" name="MSIP_Label_f7606f69-b0ae-4874-be30-7d43a3c7be10_Method">
    <vt:lpwstr>Standard</vt:lpwstr>
  </property>
  <property fmtid="{D5CDD505-2E9C-101B-9397-08002B2CF9AE}" pid="5" name="MSIP_Label_f7606f69-b0ae-4874-be30-7d43a3c7be10_Name">
    <vt:lpwstr>defa4170-0d19-0005-0001-bc88714345d2</vt:lpwstr>
  </property>
  <property fmtid="{D5CDD505-2E9C-101B-9397-08002B2CF9AE}" pid="6" name="MSIP_Label_f7606f69-b0ae-4874-be30-7d43a3c7be10_SiteId">
    <vt:lpwstr>4130bd39-7c53-419c-b1e5-8758d6d63f21</vt:lpwstr>
  </property>
  <property fmtid="{D5CDD505-2E9C-101B-9397-08002B2CF9AE}" pid="7" name="MSIP_Label_f7606f69-b0ae-4874-be30-7d43a3c7be10_ActionId">
    <vt:lpwstr>cad2f7ca-9f77-4881-9637-960e0132568a</vt:lpwstr>
  </property>
  <property fmtid="{D5CDD505-2E9C-101B-9397-08002B2CF9AE}" pid="8" name="MSIP_Label_f7606f69-b0ae-4874-be30-7d43a3c7be10_ContentBits">
    <vt:lpwstr>0</vt:lpwstr>
  </property>
  <property fmtid="{D5CDD505-2E9C-101B-9397-08002B2CF9AE}" pid="9" name="MSIP_Label_f7606f69-b0ae-4874-be30-7d43a3c7be10_Tag">
    <vt:lpwstr>10, 3, 0, 1</vt:lpwstr>
  </property>
</Properties>
</file>